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8"/>
  </p:notesMasterIdLst>
  <p:sldIdLst>
    <p:sldId id="269" r:id="rId2"/>
    <p:sldId id="404" r:id="rId3"/>
    <p:sldId id="278" r:id="rId4"/>
    <p:sldId id="520" r:id="rId5"/>
    <p:sldId id="366" r:id="rId6"/>
    <p:sldId id="522" r:id="rId7"/>
    <p:sldId id="377" r:id="rId8"/>
    <p:sldId id="261" r:id="rId9"/>
    <p:sldId id="265" r:id="rId10"/>
    <p:sldId id="391" r:id="rId11"/>
    <p:sldId id="390" r:id="rId12"/>
    <p:sldId id="389" r:id="rId13"/>
    <p:sldId id="523" r:id="rId14"/>
    <p:sldId id="292" r:id="rId15"/>
    <p:sldId id="405" r:id="rId16"/>
    <p:sldId id="256" r:id="rId17"/>
    <p:sldId id="257" r:id="rId18"/>
    <p:sldId id="526" r:id="rId19"/>
    <p:sldId id="527" r:id="rId20"/>
    <p:sldId id="530" r:id="rId21"/>
    <p:sldId id="415" r:id="rId22"/>
    <p:sldId id="529" r:id="rId23"/>
    <p:sldId id="419" r:id="rId24"/>
    <p:sldId id="421" r:id="rId25"/>
    <p:sldId id="384" r:id="rId26"/>
    <p:sldId id="528" r:id="rId27"/>
    <p:sldId id="429" r:id="rId28"/>
    <p:sldId id="280" r:id="rId29"/>
    <p:sldId id="401" r:id="rId30"/>
    <p:sldId id="279" r:id="rId31"/>
    <p:sldId id="387" r:id="rId32"/>
    <p:sldId id="374" r:id="rId33"/>
    <p:sldId id="402" r:id="rId34"/>
    <p:sldId id="385" r:id="rId35"/>
    <p:sldId id="382" r:id="rId36"/>
    <p:sldId id="381" r:id="rId37"/>
    <p:sldId id="286" r:id="rId38"/>
    <p:sldId id="525" r:id="rId39"/>
    <p:sldId id="397" r:id="rId40"/>
    <p:sldId id="398" r:id="rId41"/>
    <p:sldId id="531" r:id="rId42"/>
    <p:sldId id="532" r:id="rId43"/>
    <p:sldId id="376" r:id="rId44"/>
    <p:sldId id="406" r:id="rId45"/>
    <p:sldId id="287" r:id="rId46"/>
    <p:sldId id="426" r:id="rId47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01944"/>
    <a:srgbClr val="00355E"/>
    <a:srgbClr val="B5B6BC"/>
    <a:srgbClr val="7D1546"/>
    <a:srgbClr val="D9D9D9"/>
    <a:srgbClr val="A9758F"/>
    <a:srgbClr val="B2095A"/>
    <a:srgbClr val="AE0C58"/>
    <a:srgbClr val="C00000"/>
    <a:srgbClr val="CCE3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E3FDE45-AF77-4B5C-9715-49D594BDF05E}" styleName="浅色样式 1 - 强调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0571"/>
    <p:restoredTop sz="77197" autoAdjust="0"/>
  </p:normalViewPr>
  <p:slideViewPr>
    <p:cSldViewPr snapToGrid="0">
      <p:cViewPr varScale="1">
        <p:scale>
          <a:sx n="86" d="100"/>
          <a:sy n="86" d="100"/>
        </p:scale>
        <p:origin x="1448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7T06:21:05.786"/>
    </inkml:context>
    <inkml:brush xml:id="br0">
      <inkml:brushProperty name="width" value="0.2" units="cm"/>
      <inkml:brushProperty name="height" value="0.2" units="cm"/>
      <inkml:brushProperty name="color" value="#AE198D"/>
      <inkml:brushProperty name="inkEffects" value="galaxy"/>
      <inkml:brushProperty name="anchorX" value="0"/>
      <inkml:brushProperty name="anchorY" value="0"/>
      <inkml:brushProperty name="scaleFactor" value="0.5"/>
    </inkml:brush>
  </inkml:definitions>
  <inkml:trace contextRef="#ctx0" brushRef="#br0">1 379 24575,'14'-9'0,"0"0"0,2-1 0,4 0 0,2-3 0,4 1 0,-2 0 0,0 1 0,5-1 0,-8 4 0,3 0 0,-11 4 0,-2 1 0,1 1 0,0-1 0,2 0 0,0-1 0,0 2 0,2-1 0,-2 2 0,3-1 0,0-1 0,-2 1 0,-2-1 0,2 2 0,-1-1 0,0 0 0,2 0 0,1 0 0,-1 1 0,3-1 0,-2 1 0,1 0 0,-5 0 0,-1-1 0,-4 2 0,1-1 0,1 0 0,6 0 0,-2 1 0,4-1 0,-2 1 0,-1-1 0,3 1 0,-2 0 0,-1 0 0,-2 0 0,-1 0 0,1 0 0,0 0 0,3 1 0,0 0 0,2 0 0,7 1 0,1 1 0,4 0 0,-6 0 0,-1 0 0,-3-1 0,-2 0 0,2 1 0,-6-1 0,1 0 0,-2 0 0,1 0 0,-1 0 0,0 0 0,0 0 0,1 0 0,0 1 0,0-1 0,2 1 0,-4 0 0,1-1 0,-1 0 0,0 0 0,0 0 0,0 0 0,-1 0 0,0 0 0,3 1 0,0 0 0,5 1 0,-2 0 0,0 0 0,-2 0 0,1 0 0,-2-1 0,-1 0 0,2 1 0,-1-1 0,2 1 0,-1-1 0,-1 0 0,-2 0 0,-2-1 0,1 1 0,1 1 0,0-1 0,0-1 0,-4 0 0,4 2 0,1-1 0,2 2 0,-2-1 0,1 0 0,-2-2 0,-2-1 0,0 1 0,1 1 0,3 0 0,4 1 0,2 2 0,0 0 0,-1-1 0,-5 0 0,0-1 0,-1-1 0,-2 0 0,-3-1 0,1 0 0,-3-1 0,2 1 0,-1-1 0,1 0 0,1 1 0,2 0 0,2 0 0,2 2 0,1-1 0,-1 0 0,-1-1 0,-2 0 0,3 1 0,-2-2 0,4 2 0,-1-1 0,1 2 0,2-1 0,-1 0 0,-3-2 0,-1 1 0,-1-1 0,3-1 0,1 2 0,4-1 0,2 1 0,-1-1 0,6 1 0,-7 0 0,3-2 0,-8 1 0,1-1 0,1 0 0,4 1 0,-2-1 0,3 0 0,-5 0 0,-1 0 0,0 0 0,-2 0 0,0 0 0,0 0 0,0 0 0,1 0 0,-2 0 0,0 0 0,-3 0 0,0-2 0,0 2 0,2 0 0,0 0 0,2-1 0,3 1 0,-1-2 0,-1 1 0,0-1 0,-3 1 0,4-2 0,-1 2 0,1-1 0,1 2 0,-1-1 0,1 0 0,0 1 0,-2-2 0,0 2 0,0-2 0,0 1 0,0-1 0,6-2 0,-4 0 0,4-1 0,-5 1 0,3-1 0,-2 1 0,4-1 0,-2 1 0,1-1 0,2 0 0,0 0 0,1 1 0,-2 0 0,-2-1 0,-2 1 0,-1-1 0,-1 1 0,1 0 0,-2 0 0,-1 0 0,-3 1 0,2-1 0,-1 0 0,0 0 0,2-1 0,-1 0 0,0-1 0,0 2 0,0-1 0,2 1 0,-2 0 0,3 0 0,-1-2 0,3 1 0,0-2 0,0 2 0,-4 0 0,0 0 0,0 1 0,-2-1 0,4 0 0,-2-1 0,1 0 0,1 0 0,-1 0 0,3 0 0,-2 0 0,1 0 0,-1 0 0,2-1 0,0 0 0,2-2 0,0 1 0,0 0 0,-3 1 0,0 0 0,-1 0 0,0 1 0,2-1 0,-1 1 0,1 1 0,-3 0 0,-1 2 0,-4 0 0,0 1 0,-2 1 0,2-1 0,4 0 0,1 0 0,0 0 0,1 0 0,0 0 0,-1 1 0,2-1 0,3 0 0,0 0 0,10 1 0,-3 0 0,5 0 0,-7 1 0,-4 0 0,-5 1 0,0 0 0,0 0 0,3 1 0,-4-1 0,-1 0 0,-7 0 0,-2-1 0,1 0 0,-1 0 0,1 1 0,-2-1 0,1 0 0,1 1 0,2-1 0,1 0 0,2 0 0,0 1 0,1-1 0,3 2 0,1 0 0,-1-1 0,0 1 0,-3 0 0,2 0 0,1 0 0,0 0 0,-2 1 0,-1-2 0,0 2 0,0-1 0,-2 0 0,-1-1 0,-3-1 0,1 1 0,-1-1 0,0 1 0,3 0 0,0 1 0,2-1 0,-2 1 0,-1-2 0,0 2 0,0-1 0,2 2 0,3-3 0,-1 2 0,0-2 0,-5 1 0,-3-1 0,-2 1 0,5 2 0,1-1 0,5 3 0,3 0 0,3 1 0,0 0 0,-2-1 0,0 0 0,-2-1 0,1 1 0,1-1 0,0 2 0,-2 1 0,3 0 0,-1 0 0,0-1 0,-2 0 0,1-1 0,-1 0 0,1 1 0,-2-1 0,0 0 0,1 2 0,0-2 0,-3 0 0,-3-3 0,-5-1 0,-2 0 0,4 2 0,1 0 0,7 3 0,1-1 0,0 0 0,3 1 0,-3 0 0,1-1 0,1 1 0,1 2 0,1 0 0,6 1 0,-2 0 0,3-1 0,-3-1 0,-3 0 0,-2-2 0,-1-1 0,0 2 0,-1-3 0,2 2 0,-1-3 0,-1 0 0,0 0 0,-3-1 0,1 0 0,0 1 0,-1 0 0,0 1 0,0-1 0,-1-1 0,1 1 0,-1-1 0,0-1 0,-1 1 0,0 0 0,0 0 0,2 0 0,0 0 0,2 0 0,2-1 0,-1 0 0,-2 0 0,-2 0 0,-1 0 0,1 0 0,4 0 0,2 0 0,0 0 0,0 0 0,-3 0 0,-4 0 0,-1 0 0,-1 0 0,-2 0 0,3 0 0,-2 0 0,3 0 0,-1 0 0,5-1 0,-1 0 0,3-1 0,-1 0 0,0 2 0,1-2 0,-1 1 0,7-2 0,0 1 0,4-1 0,0-1 0,-3 1 0,-1-1 0,2-1 0,-2 1 0,4-1 0,0 0 0,-4-1 0,-2 0 0,-2-1 0,0 1 0,-2 0 0,5-2 0,1 2 0,4-3 0,2 1 0,0-2 0,3 0 0,0-1 0,-2 1 0,2-2 0,-2 1 0,3-1 0,-4 1 0,4-1 0,-6 1 0,5-2 0,-6 2 0,-2-1 0,-1 2 0,-5 1 0,0 2 0,-1 0 0,-2 1 0,1 0 0,-2 1 0,0 0 0,-2 1 0,-1 0 0,0 1 0,-1 0 0,1 0 0,2-1 0,1 1 0,1-1 0,1 2 0,0-2 0,0 2 0,1 0 0,0 1 0,1-1 0,-3 1 0,2 0 0,-2-1 0,0 1 0,0 1 0,1 0 0,0-1 0,1 1 0,1 0 0,1 0 0,1 0 0,-1 0 0,-1 1 0,-1 0 0,-1 0 0,1-1 0,0 0 0,-4 0 0,-3 0 0,-2 0 0,-2 0 0,3 1 0,3 0 0,1 0 0,3 1 0,-1 0 0,0 1 0,-3-1 0,-1 1 0,-1 0 0,3 1 0,2 1 0,7 2 0,-2 0 0,-3-1 0,-3-3 0,-4 0 0,-1-1 0,2 1 0,-2-1 0,-1 0 0,-3-1 0,-3 0 0,4 1 0,4 1 0,7 3 0,-2 0 0,1-1 0,-5-2 0,-5-1 0,-2-1 0,-2 0 0,2-1 0,0 1 0,2-1 0,-2 1 0,3 0 0,0 1 0,2 0 0,3 0 0,1 0 0,1 2 0,4-1 0,1 2 0,-1-1 0,-1 0 0,-4-1 0,-1 0 0,-1 0 0,0-1 0,-3 1 0,2-2 0,-3 2 0,0-1 0,-1 0 0,1 1 0,4 0 0,0 0 0,2 0 0,-2 1 0,0 0 0,1 1 0,1 0 0,-1-1 0,5 3 0,1 0 0,3 1 0,-1-1 0,-2 1 0,-2-2 0,2 2 0,1-1 0,1 0 0,-3-2 0,-1-1 0,-5-1 0,1-1 0,0 2 0,3 1 0,5 0 0,5 0 0,0 0 0,5 0 0,-2 1 0,-1-2 0,5 3 0,0-1 0,5 0 0,1-1 0,1-2 0,1-1 0,-7-1 0,-5-1 0,-10 0 0,-7 0 0,-4-1 0,-2 1 0,-3 0 0,3-1 0,2-1 0,3 0 0,2 0 0,2-1 0,1-1 0,0 1 0,2-1 0,0 0 0,-1 1 0,0-1 0,-3 0 0,2 0 0,1 0 0,2-1 0,5 0 0,1-1 0,4 0 0,0-2 0,1 1 0,2-1 0,3-3 0,-5 3 0,5-3 0,-5 1 0,7-2 0,1 1 0,4-1 0,-2 1 0,3-3 0,-2 0 0,-2 0 0,-1 0 0,-5 2 0,0 1 0,-8 1 0,-6 3 0,-6 2 0,-6 2 0,-1 1 0,0-1 0,1 1 0,-2-1 0,1 1 0,0 0 0,0-1 0,1 0 0,2-2 0,5-1 0,1-2 0,5 0 0,0-1 0,3 0 0,0 0 0,-2 0 0,3 1 0,-2 1 0,4 0 0,-6 2 0,1 1 0,-2 1 0,-1-1 0,-3 2 0,-2-1 0,-1 2 0,-2 0 0,1 1 0,1-1 0,3 1 0,5 0 0,4 0 0,6 0 0,-1 0 0,-1 0 0,-5 0 0,-6 0 0,0 1 0,-1 0 0,2 1 0,4 0 0,-1 2 0,-1-1 0,-6-1 0,0 1 0,1 1 0,3 2 0,6 3 0,4 1 0,-4-1 0,-3-1 0,-6-1 0,-2-2 0,1 2 0,2 0 0,0-1 0,-2 1 0,0-1 0,1 2 0,1-1 0,1 2 0,-3-3 0,1 2 0,0 0 0,4 2 0,1 1 0,-4-2 0,1 1 0,0-2 0,-1 1 0,-1-2 0,0 2 0,-1-1 0,3 1 0,2 0 0,-2 0 0,-2-2 0,3 2 0,5 0 0,9 4 0,6-1 0,3 1 0,0-2 0,-6-1 0,-6-2 0,-6-1 0,-6-2 0,-1-2 0,-1-1 0,-1 0 0,-1-1 0,-6 0 0,-1-1 0,-1 0 0,2 1 0,5 0 0,8 2 0,7 0 0,6 2 0,-1-1 0,-9-1 0,-5-1 0,-11-2 0,0 1 0,-3-1 0,0 0 0,2 0 0,2 0 0,2 0 0,0 0 0,2 0 0,0 0 0,0 0 0,3 0 0,0 0 0,2 0 0,-2 0 0,-3 0 0,-2 0 0,-3 1 0,-2-1 0,-1 0 0,0 0 0,3 0 0,-1-1 0,3 1 0,-3 0 0,1-1 0,0 1 0,1-1 0,0 1 0,0-1 0,2 0 0,-2 0 0,4 0 0,-2 1 0,1-1 0,-4 0 0,-1 1 0,-2 0 0,-1-1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5T08:41:09.22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5 24575,'13'-1'0,"2"0"0,13 0 0,4 1 0,8 0 0,-3 0 0,-2 0 0,-8 0 0,-8 0 0,-7-1 0,-5 1 0,-5-1 0,-1 1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5T08:41:10.959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347 41 24575,'-6'-11'0,"0"4"0,-1 0 0,-2 4 0,1 0 0,-3-1 0,1 2 0,-2 0 0,-1 1 0,0 1 0,2 0 0,0 0 0,2 1 0,-2-1 0,0 1 0,0 0 0,1 0 0,-2 2 0,-1 2 0,-3 1 0,3 1 0,1 0 0,3-1 0,-1 1 0,-4 2 0,-1 0 0,-3 5 0,4-1 0,3 0 0,4-1 0,3-2 0,1-1 0,1-1 0,1 1 0,-1 0 0,2-3 0,-1 1 0,1-1 0,1 1 0,0 0 0,0 0 0,1-2 0,0 2 0,5 0 0,1 3 0,5 2 0,0 1 0,2 1 0,-2-3 0,-2-3 0,-3-1 0,-1-2 0,3-1 0,4 0 0,2-2 0,4 0 0,1-1 0,2 0 0,3 0 0,3 1 0,4-1 0,-2 0 0,-2-1 0,-12-1 0,-5 0 0,-7-1 0,-3 0 0,-1 2 0,0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5T08:41:13.79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451 59 24575,'-1'-6'0,"-5"0"0,-3-1 0,-3-1 0,-1 2 0,2-1 0,-1 2 0,3 0 0,3 2 0,0 1 0,1 0 0,-1 2 0,-2-1 0,0 1 0,0 0 0,-1 0 0,-1 0 0,0 0 0,-1 0 0,2 1 0,-3-1 0,0 3 0,0-1 0,-4 3 0,2 0 0,-2 1 0,-2 1 0,0 2 0,-2 1 0,0 3 0,5 0 0,0-1 0,4 0 0,1-1 0,-2 1 0,4 0 0,-3 2 0,3-1 0,0 1 0,1 1 0,1 0 0,1 0 0,2-3 0,1 0 0,1-2 0,0 1 0,1 0 0,0 3 0,2 0 0,2-1 0,0-1 0,3-3 0,-1 0 0,0-2 0,2 0 0,1 0 0,5 2 0,2 0 0,3 1 0,0-1 0,-1-2 0,0-1 0,-2-2 0,1 0 0,-4-2 0,0 0 0,-3 0 0,-1-2 0,-2 1 0,1-1 0,2-1 0,0 0 0,1-1 0,2 0 0,-2 1 0,4-2 0,-2 1 0,1-3 0,3-1 0,-3-1 0,3 0 0,-1 0 0,-3-1 0,-2 2 0,-2-1 0,-3-1 0,1-1 0,-3 1 0,0 0 0,-3 3 0,1-1 0,-2 1 0,1-1 0,-1 2 0,1-1 0,0 1 0,-1 1 0,-3 0 0,-7 2 0,-6-1 0,-10 1 0,-5-2 0,1 2 0,2-1 0,11 2 0,8-1 0,1 2 0,4 0 0,-2 0 0,4-1 0,8 0 0,4 1 0,5 0 0,4-1 0,0 1 0,11 0 0,2 1 0,1-2 0,-10 1 0,-9 0 0,-9 1 0,-6 4 0,1 5 0,-2 1 0,2 3 0,-1-1 0,1 0 0,0-1 0,0-3 0,0-5 0,0-2 0,0-1 0,0 0 0,1-6 0,-1 3 0,1-4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5T08:41:15.03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3 24575,'17'-1'0,"15"0"0,9 1 0,17 0 0,5 1 0,1 0 0,0 2 0,-8 0 0,-7-1 0,-8 1 0,-8-2 0,-8-1 0,-5-2 0,-5 0 0,-2 1 0,-4 0 0,-3 1 0,-3 0 0,-2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5T08:41:16.68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7 1 24575,'0'10'0,"-1"6"0,0 3 0,0 8 0,1 0 0,0 1 0,0-5 0,0-3 0,0-4 0,0-2 0,0-3 0,0 1 0,0 2 0,0 0 0,0 2 0,-1-2 0,0 0 0,0-2 0,0 1 0,1-2 0,0-1 0,0 0 0,0-2 0,0-2 0,0 0 0,0-1 0,0 1 0,0 1 0,0 2 0,0 1 0,0-2 0,0-2 0,0-1 0,0 0 0,0 1 0,0-1 0,0 0 0,0-2 0,0 3 0,0-3 0,0 3 0,0-1 0,0 1 0,0 0 0,0 0 0,0-1 0,0-1 0,0-2 0,0-1 0,0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5T08:41:21.354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59 1 24575,'-7'18'0,"2"0"0,-1 0 0,1-2 0,3-2 0,-2 0 0,3-1 0,-1-4 0,1-4 0,1-1 0,-1-1 0,0 4 0,-1 3 0,0 2 0,-1 0 0,0 0 0,1-1 0,0 3 0,1-2 0,-2 2 0,1-1 0,1-1 0,-1 2 0,2-5 0,-1 2 0,1-4 0,0 0 0,0-3 0,0-1 0,0 0 0,0-2 0,0 1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5T08:41:23.14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142 0 24575,'-10'5'0,"-1"0"0,-1 4 0,0 0 0,-3 8 0,1 0 0,1 4 0,1-4 0,3-1 0,2-6 0,1 2 0,1-1 0,0 4 0,0 4 0,1 4 0,2 1 0,2-3 0,0-3 0,1-4 0,1-3 0,0-2 0,3-1 0,0 1 0,4-1 0,2 0 0,2-2 0,4-2 0,2-1 0,2 0 0,1-1 0,-4 2 0,-2-2 0,-3 0 0,-6-1 0,-1-1 0,-1-2 0,4-6 0,3-3 0,2-3 0,1 1 0,-4 4 0,1-3 0,-2-1 0,1-3 0,-2-3 0,-2 1 0,-2 0 0,-1 5 0,-3 3 0,0 3 0,-1 2 0,0-1 0,0 1 0,0-3 0,0 0 0,-2-5 0,-1 0 0,-2-1 0,1 2 0,-1 4 0,2 1 0,-1 1 0,1 0 0,-2-1 0,-2 0 0,0 1 0,0 3 0,2 1 0,2 1 0,0 0 0,-1-2 0,-1 1 0,-1 0 0,-1 1 0,-3 1 0,-1 0 0,-2 0 0,-1 0 0,3 0 0,3 0 0,5 0 0,2 1 0,1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5T08:41:24.96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152 8 24575,'-13'5'0,"-1"2"0,-5 2 0,0 3 0,-3 3 0,3 1 0,2 0 0,6-1 0,5-6 0,1-1 0,3 0 0,0 1 0,0 2 0,2 0 0,-1 1 0,2 0 0,0-1 0,4 1 0,1 1 0,4-1 0,1 0 0,2-2 0,1 1 0,0-1 0,3-2 0,3 1 0,4-3 0,1 0 0,0-2 0,-6-1 0,-3-2 0,-4 0 0,-1-1 0,0-2 0,1-1 0,4-5 0,0-2 0,0-4 0,-3 1 0,-4 1 0,-3 1 0,-1 2 0,-2-1 0,0-6 0,-2 0 0,0-4 0,-1 1 0,0 2 0,-2-1 0,1 1 0,-3 1 0,0-1 0,-2 5 0,1 2 0,1 4 0,1 2 0,1 3 0,-3-2 0,-3 1 0,-2-2 0,-4 0 0,-2 1 0,-4-1 0,0 1 0,-1 0 0,1 1 0,3 1 0,2 0 0,4 1 0,2 0 0,5 0 0,-2 1 0,3-1 0,-1 2 0,2-1 0,1 1 0,1-1 0,0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5T08:41:27.26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278 23 24575,'-24'1'0,"-1"1"0,-9 2 0,6 0 0,0 2 0,10-3 0,3 2 0,3 0 0,2 0 0,-1 2 0,4-1 0,-3 2 0,4 1 0,-4 1 0,2 1 0,0-1 0,1 0 0,2 0 0,0 1 0,2 0 0,1-1 0,1-1 0,1 0 0,0 0 0,0 1 0,1 2 0,0 3 0,3 2 0,-1-2 0,3-2 0,0-2 0,3 0 0,3 1 0,5 2 0,2 0 0,4 0 0,-1-3 0,3 1 0,-2-3 0,3-2 0,-4 0 0,-5-2 0,-6-2 0,-3-1 0,-2-2 0,2 0 0,4-3 0,5-2 0,2-3 0,0-2 0,-3 0 0,-5-1 0,-2 1 0,-4 0 0,1-1 0,-2-1 0,-1-2 0,-1-4 0,-1 2 0,-1-3 0,0 4 0,0 0 0,0 1 0,0-1 0,0 2 0,0 1 0,-1 1 0,0 4 0,-1-1 0,0 3 0,-1-3 0,0 0 0,0-2 0,-2-2 0,1 0 0,-1-2 0,1 2 0,0 3 0,-1 3 0,1 1 0,1 2 0,1-1 0,-2 1 0,0 0 0,-1 0 0,0 1 0,-2 1 0,-3-1 0,-4-2 0,-1 0 0,-1-1 0,3 2 0,3-1 0,5 3 0,3 0 0,1 1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5T08:41:29.64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51 0 24575,'-3'19'0,"1"1"0,-3 8 0,2 3 0,-1 1 0,1-2 0,-1-2 0,2-2 0,-1 0 0,0-2 0,0-1 0,0-5 0,1 0 0,0-5 0,0-3 0,0-2 0,2-5 0,0 2 0,0-2 0,0 3 0,-1-3 0,0 0 0,1 0 0,-1 3 0,0-1 0,1 2 0,0-2 0,2-2 0,0-2 0,2-1 0,-3-1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7T06:21:05.789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316 166 24575,'19'-6'0,"5"-1"0,1-1 0,3-1 0,-4 1 0,-4 1 0,-3 0 0,-4 2 0,0 0 0,0 0 0,0 0 0,3 1 0,-1-1 0,2-1 0,0 0 0,-2 0 0,1 2 0,-2 0 0,-2 1 0,2 0 0,-3 0 0,2 1 0,-2 0 0,-1 0 0,0 1 0,0-1 0,0 0 0,1 1 0,-1-1 0,2 1 0,-1-1 0,1 1 0,-1-1 0,1 0 0,-1 1 0,3-1 0,1 0 0,3 2 0,-2-2 0,0 0 0,-2 1 0,-1 0 0,-1 0 0,0 1 0,-1-1 0,3 0 0,1-1 0,0 1 0,1 0 0,-1 0 0,0 0 0,-2 1 0,2-2 0,-1 2 0,1-1 0,-1 1 0,1-1 0,0 0 0,3 0 0,-1 0 0,2 1 0,-1 0 0,1 0 0,-2 0 0,1 0 0,0 0 0,-1 0 0,-1 0 0,9 0 0,-7 1 0,9 0 0,-9 0 0,0 0 0,-1 0 0,-2-1 0,-1 1 0,-1 0 0,0 0 0,-1 0 0,2 1 0,-2-1 0,0 0 0,-2 0 0,-1 0 0,2 1 0,3 1 0,4-1 0,6 3 0,-1-1 0,0 0 0,-4-1 0,-7-1 0,-3 0 0,-1-1 0,3 1 0,2 1 0,3 1 0,-2 0 0,-1-1 0,-5-1 0,-1 0 0,0 0 0,2 1 0,2 2 0,1 0 0,0 0 0,-2-1 0,-1 0 0,0-1 0,1 0 0,0 0 0,-1 0 0,2 1 0,-2-1 0,2 1 0,1 1 0,-1-1 0,3 1 0,0 1 0,0 0 0,1 1 0,-5-2 0,0-1 0,-6-3 0,-2 0 0,2 2 0,4 3 0,5 1 0,2 3 0,1-1 0,1 1 0,-1-2 0,-1 1 0,1-2 0,-3 0 0,-1-2 0,-4-1 0,-2-1 0,-1-1 0,-4-1 0,2 0 0,0 1 0,1 0 0,3 3 0,0-1 0,0 0 0,-1 0 0,1 0 0,-1-1 0,0 1 0,1-1 0,-1 1 0,2-1 0,0 0 0,1 1 0,1 0 0,-2-1 0,-1-1 0,0 1 0,2 0 0,0 1 0,4 1 0,1-1 0,0 1 0,1 0 0,-5-1 0,-3-1 0,-1-1 0,-1 0 0,0 0 0,2 1 0,3 2 0,0 1 0,2-1 0,-1 2 0,-2-3 0,-3 1 0,-2-3 0,-3 1 0,0-3 0,0 1 0,1 1 0,-2 0 0,3 1 0,0 0 0,-1-1 0,1 2 0,-1-1 0,1 1 0,0 1 0,-1 1 0,3 0 0,-1-2 0,0 1 0,0-1 0,-2-1 0,-2 0 0,1-2 0,-1 2 0,1 0 0,0 1 0,1 0 0,0 1 0,0-1 0,-1 0 0,1 2 0,-2 0 0,1 1 0,-1-2 0,1 2 0,-1 0 0,0-2 0,0 2 0,0 0 0,0-1 0,0-1 0,0-1 0,0 0 0,0 0 0,0-1 0,0 0 0,0 1 0,0 2 0,-1 0 0,1 0 0,-1 0 0,1-1 0,0 1 0,-2-1 0,1 1 0,0 1 0,0 2 0,-1-1 0,0 1 0,1-3 0,0-2 0,0-1 0,0 0 0,0 0 0,0 1 0,0-1 0,0 1 0,-1-1 0,2 0 0,-1-2 0,1 1 0,-2 0 0,2 1 0,-2-1 0,2 1 0,-1-1 0,0-1 0,1 0 0,-1 1 0,0 0 0,-1 1 0,0-1 0,0 2 0,0-1 0,0 0 0,0-1 0,-2 2 0,0 0 0,-2 2 0,0-1 0,0-1 0,1 0 0,1-2 0,2 0 0,-1-1 0,1-1 0,0 2 0,-1-1 0,0 0 0,-1 1 0,0-1 0,1 0 0,1 1 0,-1-2 0,1 2 0,-2-2 0,0 1 0,-3 0 0,2 0 0,-3 0 0,1 0 0,2 0 0,-1 0 0,2-1 0,-1 1 0,2-1 0,-1 0 0,1 0 0,1 0 0,-2 0 0,1 1 0,-3-1 0,-1 0 0,-1 0 0,-1 1 0,0-1 0,0 1 0,1-1 0,1 0 0,0 0 0,1 0 0,-1 0 0,-1 0 0,-2 0 0,-2-1 0,0 1 0,0-1 0,1 1 0,1-1 0,0 0 0,-1 1 0,-2-1 0,0 0 0,0 0 0,2 0 0,1 0 0,-1-1 0,-1 0 0,0 0 0,-1 0 0,1 1 0,-1-2 0,-1 1 0,2-1 0,1 2 0,2-1 0,0 1 0,3 0 0,1 1 0,0-1 0,1 1 0,-2-2 0,-3 1 0,-3-2 0,-1 2 0,-1-2 0,0 0 0,1 0 0,0-1 0,1 1 0,0-2 0,-3 1 0,1 0 0,2 0 0,1 1 0,6 1 0,-1 1 0,2-2 0,-1 2 0,-1-2 0,-3 0 0,0-2 0,-3 1 0,1 0 0,1 0 0,0 1 0,1-1 0,0 0 0,0 0 0,-1 0 0,0 1 0,2 1 0,3 0 0,1 0 0,1 1 0,0-1 0,-1 1 0,-1-1 0,-2-1 0,-4 0 0,0-2 0,-3 0 0,-3-1 0,2 0 0,0 1 0,3 1 0,-1 0 0,2 1 0,-1-1 0,2 1 0,0 1 0,4 1 0,-1 0 0,2 1 0,-3-2 0,-2 1 0,-6-2 0,-1-1 0,-4 0 0,4 1 0,-1 1 0,2 0 0,2 0 0,1 1 0,3 0 0,1-1 0,1 2 0,3 0 0,-3 0 0,2-1 0,-3 1 0,0-1 0,-3 1 0,0 0 0,-1 0 0,1-1 0,1 1 0,2 0 0,1 0 0,2 0 0,-2 0 0,-2 0 0,-4 0 0,-2 0 0,0 0 0,-3 0 0,1-1 0,-2 1 0,3-1 0,1 1 0,5-1 0,2 1 0,5 0 0,-1 0 0,0 0 0,-2 0 0,-1 0 0,-1 0 0,-3 0 0,1 0 0,-4 0 0,2 0 0,0 0 0,2 0 0,3 0 0,1 0 0,3 0 0,-1 0 0,2 0 0,-1 1 0,-1 0 0,-3 0 0,-2 0 0,-4 1 0,-1-1 0,1 1 0,2 0 0,4-1 0,-1 0 0,2 1 0,-4-1 0,2 1 0,-4 0 0,1 0 0,1 1 0,2-1 0,2 0 0,3-1 0,-2 1 0,0 0 0,-2 1 0,-1-1 0,-1 2 0,-1-1 0,3 1 0,-2-1 0,2 1 0,0 0 0,1 0 0,0-1 0,3-1 0,0 0 0,1 0 0,-2 0 0,-2 1 0,1 1 0,-2 0 0,2 0 0,0-1 0,-2 0 0,1 1 0,-1-1 0,1 0 0,-1 0 0,-2 1 0,1-1 0,-2 1 0,1-1 0,-2 1 0,5-2 0,-3 1 0,2-1 0,-2 0 0,-1 1 0,-1-1 0,1 1 0,0-2 0,2 1 0,-1 0 0,2 0 0,0-1 0,-1 1 0,1-1 0,0 0 0,-2 0 0,1 0 0,-1 0 0,2 1 0,0-1 0,0 0 0,2 0 0,-3 0 0,0 0 0,-2-1 0,3 0 0,-2 1 0,1-1 0,0 0 0,-4 0 0,0 0 0,3 0 0,0 0 0,5 0 0,0 0 0,2 0 0,-4-1 0,-2-1 0,-3-1 0,-4-3 0,2 0 0,1 1 0,4 1 0,3 1 0,2 0 0,1 1 0,0 0 0,0-3 0,-2-1 0,1-2 0,-3-3 0,1-1 0,-1-1 0,0 0 0,2 0 0,0 0 0,2 0 0,0 1 0,0 0 0,2 5 0,0-1 0,1 4 0,0-2 0,0 2 0,0-2 0,-1-1 0,1 0 0,0 0 0,0-1 0,-2 0 0,2 0 0,0 2 0,0-2 0,-1-1 0,1-2 0,0 3 0,0-2 0,0 2 0,1-1 0,-1-1 0,2 1 0,-1 1 0,-1 2 0,2 0 0,0-1 0,-1 1 0,1 0 0,1 0 0,-1 0 0,1 0 0,-1 0 0,1 0 0,-1 0 0,1 2 0,1-2 0,-1 2 0,1-2 0,1 2 0,1-3 0,2-1 0,1 0 0,-1 1 0,-1 1 0,-1 0 0,1 2 0,-2 0 0,2 0 0,-3 1 0,1 0 0,-1 1 0,0 0 0,-1 0 0,3 0 0,2-1 0,1 0 0,1 0 0,-2 0 0,0 1 0,-3 1 0,1-1 0,-1 1 0,0-1 0,1 1 0,0-1 0,2 0 0,-1 1 0,2 0 0,-3 0 0,-1 0 0,0 0 0,0 1 0,0-2 0,0 1 0,0-1 0,-1 1 0,-2 1 0,-1-1 0,2 1 0,-1-1 0,0 0 0,0 0 0,-1 1 0,3-1 0,-2 0 0,1 0 0,0 0 0,-1 0 0,0 0 0,1 0 0,-2 0 0,3 0 0,-1-1 0,0 0 0,1 0 0,-1 0 0,-1 1 0,-2 1 0,1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5T08:41:31.76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244 0 24575,'-25'2'0,"1"0"0,-2 3 0,2 1 0,-1 2 0,3 4 0,3 2 0,4 0 0,3-2 0,2 1 0,1-3 0,2 3 0,2-2 0,0 3 0,1 0 0,-1 2 0,3-3 0,-1-3 0,3-3 0,-1-4 0,1 1 0,0 0 0,1 2 0,-1 2 0,2 1 0,0 1 0,1 3 0,2-2 0,1 1 0,1-1 0,2 0 0,2 0 0,2 0 0,0-2 0,3-3 0,-1-2 0,-1 0 0,1-3 0,-3 1 0,0-2 0,1 0 0,-1-2 0,5 1 0,0-3 0,1 2 0,1-1 0,-3 1 0,-1-2 0,-1 0 0,0-4 0,0-3 0,2-3 0,-3 0 0,-1-1 0,-4 1 0,-1 0 0,-2 0 0,-1 2 0,0-3 0,1-1 0,-1-6 0,1 0 0,-2 0 0,-1 2 0,-1 3 0,-1 0 0,0 6 0,0 1 0,-1 6 0,-2 0 0,-1 3 0,-5-2 0,-2 1 0,-3-1 0,2 1 0,2 1 0,5 0 0,2 1 0,-3 0 0,-3 0 0,-4 0 0,-3 0 0,1 0 0,3 0 0,2 0 0,6 1 0,1-1 0,3 1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5T08:41:33.39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243 1 24575,'-16'4'0,"0"2"0,-6 1 0,0 5 0,-3 2 0,1 1 0,3 0 0,4-2 0,3-1 0,2-1 0,2-1 0,1 1 0,4-1 0,-2 3 0,0 1 0,2 2 0,0 2 0,2-2 0,1 0 0,2 0 0,0-4 0,0 2 0,0-4 0,0 0 0,0 0 0,4 0 0,3 2 0,3-2 0,3 0 0,-1-2 0,-1 0 0,-1-3 0,1 1 0,-1-3 0,-1-1 0,0-2 0,1 0 0,4-3 0,4 1 0,1 0 0,2 0 0,-3 2 0,-1-1 0,-5 1 0,-5-1 0,-2 1 0,0-4 0,3 0 0,4-6 0,3-1 0,0-3 0,-2 3 0,-4 1 0,-2 2 0,-2 0 0,-1-3 0,1-1 0,-4-3 0,1 1 0,-2-2 0,-1 2 0,-1 1 0,-2 0 0,-1 0 0,-2-2 0,0 1 0,-3-3 0,0 0 0,-3-1 0,-2 2 0,-1 1 0,0 3 0,2 2 0,3 3 0,6 3 0,1 0 0,2 4 0,1 2 0,1 0 0,0 2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5T08:41:35.50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106 98 24575,'-17'9'0,"2"-1"0,-4 2 0,4-3 0,6 0 0,3-2 0,2 0 0,2-1 0,-1 1 0,0 2 0,0 1 0,1 0 0,-1 1 0,3-2 0,-2 2 0,1 0 0,0 1 0,0 0 0,1 0 0,0 1 0,0-1 0,0 0 0,0-2 0,1 0 0,-1-1 0,2-1 0,-1 0 0,3 1 0,1 1 0,2 2 0,4-1 0,0 0 0,4 0 0,1 1 0,1 0 0,2-1 0,1-2 0,0 0 0,-2-4 0,-2-1 0,-4-2 0,4 0 0,-4 0 0,3 0 0,-1-1 0,1-1 0,5-4 0,-1 0 0,4-3 0,-2 1 0,-5-1 0,1 0 0,-8 1 0,3-3 0,-4-1 0,1-4 0,-2-3 0,-4-4 0,0 3 0,-3 2 0,0 1 0,0 0 0,0-2 0,-1-2 0,-2 1 0,-1-1 0,-4 2 0,0 3 0,-3 1 0,-1 3 0,1-1 0,0 6 0,2 1 0,1 3 0,-1 0 0,-3 1 0,-3-2 0,-4 2 0,-3-2 0,0 0 0,0 0 0,4 1 0,5 2 0,5 1 0,3 0 0,1 0 0,0 0 0,-1 0 0,-1 1 0,-2-1 0,-3 1 0,-1 1 0,0 0 0,2 2 0,4-2 0,2 1 0,2-1 0,-2 2 0,0 2 0,-1 1 0,-1 1 0,4-3 0,-1 0 0,3-4 0,0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5T08:41:38.364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68 1 24575,'-5'19'0,"0"4"0,-1 5 0,0 1 0,0 4 0,2-2 0,0-2 0,2-5 0,0-5 0,2-2 0,-2-4 0,1 1 0,-2 1 0,1 0 0,-2 3 0,2-6 0,0 0 0,1-6 0,0 0 0,0-4 0,1 1 0,-1 0 0,0 2 0,1 0 0,-2 2 0,2-1 0,-2 0 0,2-2 0,-1-1 0,1 0 0,-1 0 0,1 2 0,-1-2 0,1 0 0,0-2 0,0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5T08:41:40.58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210 1 24575,'-15'3'0,"-1"3"0,-4 3 0,0 1 0,1-1 0,4-1 0,3 0 0,3-1 0,1 1 0,0 1 0,1 0 0,-1 3 0,-1 1 0,1 0 0,1-1 0,1 1 0,3-1 0,-2 4 0,2 2 0,-2 0 0,2 0 0,1-1 0,1-4 0,1 1 0,0-4 0,0 1 0,1-2 0,0 1 0,2 1 0,2 1 0,1-2 0,3 1 0,1-1 0,4-1 0,1 2 0,0-3 0,-3-1 0,-1-2 0,-3-2 0,-3-1 0,3-1 0,2 1 0,7 0 0,4-1 0,4 0 0,-2 1 0,2-1 0,-8 0 0,-4-1 0,-5 0 0,-3-2 0,1-4 0,0-1 0,4-5 0,0-1 0,1-3 0,-1-2 0,-3 0 0,1-1 0,-1-1 0,-2-1 0,0-2 0,-3-1 0,0 3 0,-4-2 0,0 5 0,-2 0 0,2 4 0,-1 2 0,1 3 0,0 1 0,0 3 0,0 1 0,0 0 0,0 2 0,1 1 0,-1-1 0,0 0 0,-2-2 0,-4-4 0,-1-1 0,-1-1 0,0 2 0,3 2 0,0 2 0,3 1 0,1 0 0,0 1 0,-2-1 0,0 2 0,-1 0 0,-1 0 0,-1 0 0,0-1 0,0 1 0,3 0 0,2 4 0,2-3 0,1 3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5T08:41:42.594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204 14 24575,'-15'8'0,"-3"1"0,-3 4 0,-3 3 0,2 0 0,1 1 0,4 0 0,1 0 0,4 2 0,0 0 0,5 0 0,1-4 0,2 0 0,2-2 0,-1 0 0,1-2 0,1-1 0,0 3 0,1-1 0,0 3 0,1-4 0,0 0 0,1-3 0,0-1 0,0 0 0,0-1 0,1-1 0,0-1 0,1-1 0,-1 0 0,-1-1 0,1 0 0,0 1 0,2 0 0,2 2 0,5 3 0,3 0 0,4 0 0,0-1 0,-1-3 0,-4-1 0,-4-1 0,-3-1 0,-2 1 0,-1-2 0,0 1 0,2-1 0,3-2 0,4-1 0,3-3 0,1 1 0,-1 1 0,-5 1 0,-3 1 0,-2-1 0,-1-1 0,6-4 0,1-4 0,6-3 0,0-3 0,0 3 0,-2-1 0,-4 4 0,-2-3 0,-2 4 0,-3-3 0,0 1 0,-2-3 0,0-1 0,-2 3 0,0 0 0,-2 2 0,0 1 0,-1 0 0,-1 1 0,-1-3 0,-4-2 0,-2-2 0,-4 2 0,-2-1 0,-2 2 0,-2 1 0,2-1 0,3 5 0,6 2 0,2 4 0,3 1 0,-1 2 0,-4 0 0,1 0 0,-2 0 0,6 0 0,2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5T08:41:44.77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197 6 24575,'-10'2'0,"-2"4"0,-6 1 0,-2 3 0,1-2 0,0 4 0,3-1 0,2 0 0,4-1 0,3-1 0,2-1 0,-1 1 0,0 0 0,-1 5 0,-1 2 0,2-1 0,2 3 0,0-2 0,1 2 0,1 0 0,1-1 0,1 0 0,1-1 0,0-1 0,2-1 0,0 0 0,2-1 0,2-1 0,3-1 0,3-2 0,0-1 0,-2-3 0,0-1 0,-4-2 0,2 1 0,-2-3 0,1 0 0,4-2 0,4-4 0,0 1 0,-1-1 0,-1 2 0,-5 2 0,3-1 0,-3 1 0,2 0 0,-1-2 0,5-2 0,0-4 0,2-2 0,0-1 0,-6 0 0,-1 1 0,-2 1 0,-1-2 0,-1 0 0,1-3 0,-2-4 0,0 0 0,-2-2 0,-2 3 0,-1 2 0,-1 2 0,0 2 0,-1 2 0,0 2 0,-1-2 0,-1 0 0,-1-1 0,-2 2 0,-1-2 0,0 3 0,1 0 0,2 5 0,3 1 0,-2 1 0,-1 0 0,-5 0 0,-3 0 0,-1 0 0,2 1 0,5 1 0,2 0 0,3 0 0,0 0 0,0 0 0,0 0 0,0 1 0,0-1 0,1 1 0,0-1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5T08:41:47.52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32 1 24575,'-1'10'0,"-1"3"0,-1 10 0,1 2 0,-1 5 0,0 0 0,1-2 0,1-1 0,-1-3 0,1 0 0,-2 1 0,2-1 0,-1-3 0,1-2 0,0-4 0,0-6 0,1-2 0,0-2 0,0 1 0,-1 0 0,1 1 0,-1-2 0,1 0 0,1-7 0,2-5 0,-2 3 0,2-4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5T08:41:49.51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179 0 24575,'-15'8'0,"1"2"0,-7 4 0,2 3 0,-3 0 0,5 1 0,0-2 0,5-2 0,4 0 0,1 0 0,2 1 0,0 0 0,1 3 0,0-1 0,0 0 0,2-1 0,0-1 0,2-3 0,-1 0 0,1-1 0,0 2 0,2 3 0,1 2 0,3 0 0,-1-3 0,1-3 0,0-1 0,1-1 0,-1 0 0,3 0 0,2 3 0,2-1 0,1-1 0,0-3 0,3-4 0,-2-2 0,5-1 0,-3-1 0,2 1 0,-1-1 0,-3 0 0,-1 0 0,0-3 0,-2 0 0,0-3 0,0-1 0,0-2 0,1 0 0,-1 0 0,0 0 0,-2-1 0,0-2 0,-3-2 0,-2 1 0,-1-4 0,-2 0 0,1-3 0,-2-1 0,-1 0 0,-3-1 0,-3 0 0,-2 0 0,-1 0 0,-1 1 0,2 4 0,1 2 0,-1 3 0,2 2 0,0 2 0,1 4 0,4 1 0,-2 2 0,1-2 0,-2 0 0,0-2 0,-1 1 0,-1-2 0,-1 1 0,0 1 0,1 0 0,2 2 0,0 0 0,0 1 0,-2-1 0,-3 2 0,-2-2 0,2 2 0,1-1 0,4 1 0,-1 0 0,3 0 0,-2 0 0,3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5T08:41:51.31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212 55 24575,'-15'5'0,"-2"0"0,-3 2 0,1 0 0,3 0 0,0 4 0,2 1 0,-1 3 0,3 0 0,0 0 0,1 4 0,2-1 0,0 2 0,3 0 0,0-1 0,2-2 0,1-4 0,1-1 0,1-2 0,-1 2 0,1 2 0,0 2 0,1 1 0,2 1 0,-1-6 0,5 2 0,-1-6 0,3 2 0,0-2 0,-2-3 0,0 0 0,-1-1 0,2 0 0,0 1 0,6-1 0,5 1 0,4 0 0,8 3 0,-1 0 0,6 1 0,-7-1 0,-3-2 0,-13-3 0,-4-2 0,-3-4 0,2-2 0,5-7 0,1-2 0,4-5 0,-5 1 0,-1-1 0,-3-2 0,-1-1 0,1 0 0,-3 0 0,1 2 0,-3-2 0,0 3 0,-2-1 0,0 5 0,-1 0 0,-1-1 0,-1 1 0,-1-2 0,-2-1 0,0 2 0,-1-2 0,-3 1 0,0 0 0,-5 1 0,5 4 0,-5 1 0,2 2 0,1 3 0,-2 0 0,5 2 0,-2 0 0,2 0 0,-5-1 0,-2 0 0,0 1 0,4 2 0,5 1 0,3 2 0,1 0 0,1 1 0,0 4 0,1-4 0,0 3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7T06:21:05.79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1 24575,'11'6'0,"0"0"0,4 4 0,1 0 0,4 2 0,0 0 0,0 0 0,-4-3 0,-5-2 0,-5-3 0,-1 0 0,-1-1 0,1 0 0,2 1 0,0 1 0,2-1 0,-2 1 0,-1-2 0,-3-1 0,2 1 0,1 1 0,4 2 0,1 0 0,1 0 0,-4 0 0,-2-2 0,-1 2 0,-1-1 0,3 2 0,-1-3 0,4 3 0,-2-1 0,2-1 0,0 2 0,-1 0 0,3 1 0,1 1 0,5 1 0,3 0 0,0-2 0,-4 0 0,-5-3 0,-5-1 0,-3-2 0,0 0 0,-3-3 0,1-1 0,-3-3 0,1-1 0,-1-1 0,1 0 0,-1-2 0,-1 0 0,0 0 0,-1 3 0,3 1 0,0 0 0,-1 2 0,1 0 0,0 1 0,0 0 0,-1 9 0,1-2 0,-1 8 0,2-3 0,-1 0 0,1-1 0,-1-2 0,0-3 0,1-1 0,-1-1 0,0 0 0,0-1 0,-4 0 0,-5 1 0,-8 0 0,-2-1 0,-4 2 0,6 0 0,3-1 0,4-1 0,4 0 0,1 0 0,3 0 0,-1-1 0,3 0 0,-1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5T08:41:53.49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147 52 24575,'-11'5'0,"-2"3"0,-3 4 0,-2 2 0,2 0 0,4 0 0,2-4 0,3 1 0,1-2 0,1 1 0,0 0 0,1 3 0,-1-1 0,2 0 0,-1-1 0,2 1 0,-1-1 0,1 1 0,0 2 0,0 2 0,1 0 0,2 2 0,0-2 0,2 0 0,1-3 0,1-3 0,1-1 0,2 1 0,3 0 0,6 2 0,3-1 0,9 1 0,-2-1 0,1-2 0,-5-3 0,-4-4 0,-6-1 0,-2-1 0,-1-1 0,-2 0 0,1-1 0,2-1 0,1-1 0,1-2 0,1-2 0,-1-3 0,0-2 0,-1-4 0,1-3 0,-2 0 0,-2 2 0,-2 1 0,0-1 0,-2-2 0,2-3 0,-3-4 0,0 2 0,-2 0 0,-1 5 0,-2 6 0,0 4 0,-1 1 0,-1 1 0,-1-3 0,-2-2 0,-5-4 0,-1 0 0,-2 2 0,0 2 0,3 6 0,3 3 0,4 2 0,2 1 0,-7 0 0,-4-2 0,-13-2 0,0 1 0,-7-2 0,9 4 0,-1 0 0,9 2 0,6 0 0,6 0 0,1 0 0,-1 0 0,-3 2 0,0 1 0,-3 0 0,4 0 0,1-1 0,7-3 0,2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7T06:21:05.78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192 100 24575,'12'-3'0,"3"-1"0,0-1 0,1 0 0,-1-1 0,-3 2 0,-1 0 0,-3 1 0,0 0 0,0 0 0,-1 0 0,3 0 0,0 0 0,0 0 0,0-1 0,0 1 0,-1 0 0,0 1 0,-2 0 0,2 0 0,-3 0 0,2 1 0,-2 0 0,1 0 0,-1-1 0,0 2 0,0-2 0,1 1 0,-1 1 0,1-1 0,0 0 0,0 0 0,0 0 0,0 0 0,0 0 0,2 0 0,-1 0 0,4 0 0,-4 1 0,2-2 0,-1 2 0,-1-1 0,0 0 0,-1 1 0,0 0 0,1-1 0,1 0 0,1 0 0,-1 0 0,0 1 0,0-1 0,-1 1 0,1 0 0,0-1 0,0 1 0,0 0 0,0-1 0,0 1 0,2-1 0,-1 0 0,2 1 0,-1 0 0,0 0 0,0 0 0,0 0 0,0 0 0,-1 0 0,0 0 0,5 0 0,-4 1 0,5 0 0,-5-1 0,0 1 0,-1-1 0,0 0 0,-2 1 0,0 0 0,0-1 0,0 1 0,0 0 0,-1-1 0,0 1 0,-1 0 0,0 0 0,1 0 0,1 0 0,3 1 0,3 1 0,1-1 0,-1 1 0,-2-2 0,-6 1 0,0-1 0,-1 0 0,2 0 0,1 1 0,2 0 0,-2 0 0,-1 0 0,-2-1 0,0 0 0,-1 1 0,2 0 0,0 0 0,2 1 0,-1 1 0,-1-2 0,-1 1 0,1-1 0,0-1 0,0 1 0,0 0 0,0 0 0,0 0 0,0 1 0,1-1 0,1 1 0,0 0 0,1 1 0,-1 0 0,1-1 0,-3 1 0,0-2 0,-3-1 0,-2 0 0,2 0 0,1 3 0,4 1 0,1 0 0,1 1 0,0 0 0,0-1 0,0 0 0,-1 0 0,-1-1 0,-1-1 0,-2-1 0,-1 1 0,-2-2 0,0-1 0,-1 0 0,1 1 0,1 1 0,1 1 0,0-1 0,0 1 0,0-1 0,0 1 0,0-1 0,-1 0 0,2 0 0,-1 0 0,0 0 0,1 0 0,1 0 0,0 1 0,-1-1 0,-1-1 0,1 1 0,0 0 0,0 0 0,3 1 0,1 0 0,-1 0 0,0-1 0,-1 1 0,-2-1 0,-2-1 0,0 0 0,1 1 0,0 0 0,1 0 0,1 1 0,2 1 0,-1 0 0,-2-1 0,-1 0 0,-2-2 0,-1 1 0,-1-2 0,1 1 0,0-1 0,-1 1 0,2 1 0,0 0 0,-1 0 0,1 0 0,-1 0 0,1 0 0,0 2 0,-1-1 0,2 0 0,0 0 0,-1 0 0,0 0 0,0-2 0,-2 1 0,0-1 0,0 1 0,1 0 0,0 0 0,0 0 0,0 1 0,0-1 0,0 2 0,0-1 0,-1 1 0,1 0 0,-1-1 0,0 1 0,0 0 0,0 0 0,0 0 0,0-1 0,0 1 0,0-1 0,0 0 0,0 0 0,0-1 0,0 0 0,0 0 0,0 1 0,0 0 0,0 0 0,0 1 0,-1 0 0,1-1 0,0 0 0,-1 0 0,0 1 0,1 0 0,-2 2 0,2-1 0,-1 0 0,0-1 0,0-2 0,1 0 0,-1 0 0,0 0 0,1 0 0,-1 1 0,1-2 0,-1 1 0,0 0 0,1-1 0,-1 0 0,1 0 0,0 0 0,-1 1 0,0 0 0,1-1 0,0 0 0,-1 0 0,0 0 0,1 0 0,-1 1 0,0-1 0,0 1 0,-1 0 0,1 0 0,0-1 0,-2 1 0,1 1 0,-1 1 0,-2-1 0,2 0 0,0-1 0,0-1 0,2 0 0,-1-1 0,1 1 0,0-1 0,-1 1 0,0 0 0,0 0 0,0 0 0,-1 0 0,3 0 0,-2-1 0,0 1 0,0-1 0,-1 1 0,0-1 0,-1 1 0,0-1 0,-1 1 0,1-1 0,1 1 0,1-1 0,-1 1 0,1-1 0,0 0 0,-1 0 0,3 0 0,-3 0 0,1 0 0,-2 0 0,0 1 0,-1-1 0,0 0 0,0 0 0,0 0 0,0 0 0,0 0 0,1 0 0,0 0 0,0 0 0,-1 0 0,-2 0 0,0 0 0,0 0 0,0-1 0,0 1 0,1 0 0,0 0 0,-1-1 0,-1 0 0,1 1 0,-1-1 0,1 1 0,0-1 0,1 0 0,-1 0 0,-1 0 0,1-1 0,-1 1 0,0 0 0,0 0 0,0-1 0,1 1 0,2 0 0,0 0 0,1 1 0,1 0 0,0 0 0,1-1 0,-2 0 0,-1 0 0,-3 0 0,0 0 0,0-1 0,-1 0 0,1 0 0,0 0 0,1 0 0,-1-1 0,0 1 0,-1-1 0,2 1 0,0 0 0,4 1 0,-1 0 0,2 0 0,-1 0 0,-1-1 0,-1 0 0,-1-1 0,-1 0 0,1 2 0,-1-2 0,1 1 0,1-1 0,0 1 0,-1 0 0,-1-1 0,2 1 0,0 1 0,1 0 0,2 0 0,0 0 0,1 0 0,-2 0 0,0 0 0,-1-1 0,-2 0 0,-2-1 0,-1 0 0,0-1 0,-1 1 0,2 0 0,0 1 0,0-1 0,1 1 0,0 0 0,1 0 0,0 1 0,2 0 0,0 0 0,1 1 0,-1-1 0,-3 0 0,-3 0 0,0-2 0,-3 1 0,3 1 0,-2-1 0,4 1 0,-2 0 0,3 0 0,0 0 0,2 0 0,0 1 0,2 0 0,-2 0 0,1 0 0,-1-1 0,-1 1 0,-1 0 0,0 0 0,-1 0 0,1-1 0,1 1 0,-1 0 0,3 0 0,0 0 0,-1 0 0,-1 0 0,-2 0 0,-2 0 0,0 0 0,-2 0 0,2 0 0,-2 0 0,1-1 0,1 1 0,3 0 0,2 0 0,2 0 0,1 0 0,-1 0 0,-1 0 0,-1 0 0,-1 0 0,-1 0 0,0 0 0,-2 0 0,1 0 0,0 0 0,1 0 0,2 0 0,2 0 0,0 0 0,0 0 0,1 0 0,0 0 0,-1 0 0,-3 1 0,1 0 0,-4 0 0,0 0 0,1 0 0,1 0 0,2 0 0,-1 0 0,1 0 0,-1 0 0,0 0 0,-1 0 0,0 0 0,-1 0 0,3 0 0,1 1 0,1-1 0,0 0 0,-1 0 0,-1 1 0,-1 0 0,1 0 0,-2 0 0,2 0 0,-1 0 0,1 0 0,0 1 0,1-1 0,0 0 0,1-1 0,1 0 0,-1 1 0,1-1 0,-2 1 0,0 0 0,-1 0 0,2 1 0,-1-2 0,-1 2 0,0-1 0,1 0 0,0-1 0,-1 2 0,-1-1 0,0 0 0,-1 0 0,1 1 0,-1-2 0,2 1 0,0-1 0,0 0 0,-2 1 0,1-1 0,-1 1 0,0-1 0,0 0 0,2 1 0,-1-1 0,1 0 0,0 0 0,0 0 0,0-1 0,0 1 0,-1 0 0,0-1 0,0 1 0,1 0 0,1 0 0,-1-1 0,1 0 0,-2 1 0,1 0 0,-1-1 0,0 0 0,0 1 0,1-1 0,-1 0 0,-2 0 0,1 0 0,0 0 0,1 0 0,3 0 0,0 0 0,1 0 0,-2-1 0,-1 0 0,-2-1 0,-3-1 0,1-1 0,1 1 0,2 0 0,3 1 0,0 1 0,2-1 0,-1 1 0,1-1 0,-3-3 0,1 0 0,0-1 0,-1-1 0,-1-1 0,2 0 0,-1 0 0,1 0 0,1 0 0,0 1 0,1 0 0,0 2 0,1 0 0,0 3 0,0-1 0,0-1 0,0 1 0,-1-1 0,1 0 0,-1 0 0,1-2 0,0 2 0,0-1 0,0 1 0,0-1 0,-1 0 0,1-2 0,0 2 0,0-1 0,0 1 0,1 0 0,-1-1 0,0 1 0,2 0 0,-2 0 0,1 2 0,-1-1 0,2 0 0,-1 0 0,0 1 0,1-1 0,-1 0 0,1 1 0,-1-1 0,1 1 0,0 0 0,-1 0 0,2 0 0,-1 0 0,2 0 0,-1-1 0,2-1 0,0 0 0,0 0 0,0 2 0,-2 0 0,1 0 0,-1 0 0,2 1 0,-3 0 0,1 1 0,-1-1 0,1 1 0,-1 0 0,1-1 0,2 1 0,1-1 0,0 0 0,-1 1 0,-1-1 0,0 1 0,-1 0 0,0 0 0,0 0 0,2 0 0,-2 0 0,2 0 0,-1 1 0,1-1 0,-1 0 0,-1 1 0,0-1 0,0 1 0,0-1 0,1 0 0,-2 0 0,1 1 0,-2-1 0,0 1 0,0 0 0,1 0 0,-1-1 0,-1 1 0,2-1 0,0 1 0,-1-1 0,1 0 0,0 1 0,-1-1 0,1 1 0,-1-1 0,0 1 0,1-1 0,0-1 0,0 2 0,0-2 0,0 1 0,-1 0 0,-1 1 0,1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7T06:21:05.78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1 24575,'16'9'0,"1"0"0,6 6 0,0 0 0,7 4 0,1 0 0,0-1 0,-7-5 0,-9-3 0,-5-3 0,-2-1 0,-2-2 0,2 1 0,2 0 0,1 2 0,2 0 0,-2 0 0,-2-3 0,-4 0 0,1 0 0,4 3 0,5 2 0,2 0 0,0 0 0,-4-1 0,-4 0 0,-1 0 0,-2-1 0,3 3 0,1-3 0,4 3 0,0-1 0,0 0 0,1 0 0,-1 2 0,4 1 0,2 2 0,8 0 0,3 1 0,1-2 0,-7-1 0,-8-4 0,-6-2 0,-4-3 0,-2-1 0,-2-3 0,-1-2 0,-4-5 0,2 0 0,-1-3 0,1 0 0,-2-3 0,-1 1 0,-1 0 0,2 3 0,1 3 0,1 0 0,-2 2 0,2 0 0,0 3 0,0-1 0,-1 13 0,1-2 0,-1 11 0,2-4 0,-1 1 0,1-3 0,-1-3 0,0-3 0,1-3 0,0-1 0,-1-1 0,0 0 0,-7 1 0,-5-1 0,-15 0 0,-1 1 0,-6 1 0,7 0 0,7-1 0,4-1 0,8 0 0,1 0 0,3-2 0,0 1 0,2-1 0,2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5T08:40:55.62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344 3 24575,'-11'0'0,"-5"0"0,-6 0 0,-14-1 0,-4 0 0,1 0 0,4 1 0,12 0 0,3 0 0,2 0 0,6 0 0,1 0 0,3 0 0,2 0 0,1 0 0,2 0 0,1 0 0,1 1 0,-1 4 0,1 4 0,-2 6 0,1 3 0,-3 3 0,4-3 0,-3 0 0,4-3 0,-2 0 0,1 2 0,0 3 0,-1 3 0,1-1 0,1-1 0,-1 1 0,1 2 0,-1-1 0,0 1 0,1-1 0,-1 4 0,0 1 0,1 5 0,-1-1 0,1 1 0,0-3 0,0 0 0,0-3 0,0 1 0,0 2 0,0 2 0,0 2 0,0 4 0,0 1 0,0 0 0,0 1 0,0-1 0,0-3 0,0 2 0,-2-3 0,2 4 0,-1-3 0,0-1 0,1-4 0,0 1 0,0-2 0,1 4 0,0-6 0,0 2 0,0-1 0,1-4 0,-2 2 0,2-2 0,0 0 0,0 0 0,1 2 0,0 0 0,2 1 0,-2-1 0,-1-2 0,-1 0 0,0 3 0,1 1 0,1 3 0,2 0 0,-1 1 0,1-5 0,-2-3 0,0-4 0,-1 2 0,2 1 0,-3-1 0,2 1 0,-3-3 0,1 2 0,-1-2 0,1-2 0,-1 0 0,2-2 0,-1 1 0,1-1 0,0 1 0,-1-2 0,0 4 0,-1 2 0,0 1 0,1 1 0,-1-3 0,2 0 0,-2-1 0,2 3 0,-1-2 0,2 4 0,0-6 0,1 1 0,-2-6 0,1-2 0,-1-1 0,0-3 0,-1 4 0,1-1 0,0 0 0,-1-4 0,0-3 0,0 2 0,2 5 0,2 10 0,3 6 0,-1 3 0,2-2 0,-4-9 0,-2-5 0,-2-5 0,1-2 0,-1 3 0,2 3 0,0 4 0,0-1 0,0-5 0,-2-4 0,0 0 0,0-1 0,-1 1 0,1-2 0,3-3 0,1-2 0,3-1 0,4 0 0,2 1 0,9 2 0,2 0 0,8 2 0,-1-2 0,-2-1 0,-11 1 0,-7-2 0,-5 2 0,-1-1 0,0 1 0,4 0 0,2-1 0,-3 0 0,-1-1 0,0 0 0,2-1 0,5-1 0,2 1 0,2 0 0,-1 1 0,-4 0 0,-4-3 0,-7 2 0,-1-3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5T08:41:00.04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14 24575,'26'0'0,"4"0"0,22 0 0,0-3 0,14 0 0,-6-1 0,1 1 0,-23 2 0,-16 1 0,-15 4 0,-7 8 0,0 7 0,0 13 0,0 3 0,1 6 0,0 2 0,2-1 0,0-2 0,2-4 0,-1-3 0,-1 0 0,-2-1 0,0-2 0,0-3 0,-1-4 0,0-4 0,0 3 0,0-3 0,0 4 0,1-1 0,0 2 0,0-3 0,-1 0 0,0 0 0,1 3 0,-1 0 0,1 0 0,-1 1 0,0 4 0,0-1 0,1 3 0,-1-4 0,1-1 0,-1-1 0,0 3 0,0-1 0,0 1 0,0-3 0,0 3 0,0 1 0,0 1 0,0 0 0,0-6 0,0-3 0,0 0 0,-1-1 0,1 4 0,-1-1 0,1 3 0,0-4 0,0-1 0,-1-1 0,-1 1 0,1 1 0,0 3 0,-1 6 0,2 5 0,-3 3 0,3-2 0,1-10 0,0-7 0,0-5 0,-1-5 0,0-1 0,0 2 0,0-1 0,0 1 0,0-2 0,0 0 0,0-3 0,0 0 0,0 3 0,0 1 0,0 0 0,0-1 0,0-3 0,0-1 0,0 3 0,1 21 0,0 19 0,1 23-6784,1-6 6784,-2-9 0,3-30 0,-3-9 0,0-4 0,-1 2 0,-2 12 0,0 5 6784,-2-1-6784,0 4 0,0-5 0,0 1 0,2 0 0,1 0 0,1-1 0,0-4 0,0-4 0,-1-4 0,1-4 0,-1-1 0,1-1 0,-1 2 0,0 2 0,0 0 0,-1 3 0,1-3 0,0 2 0,0-2 0,0 2 0,-1 5 0,-1 2 0,-1 4 0,1 0 0,-2-1 0,3-5 0,0-4 0,1-5 0,1-5 0,0-4 0,0-2 0,-3-2 0,-13-4 0,-12-3 0,-16-2 0,-6-2 0,-1 3 0,3-1 0,9 4 0,7-1 0,12 3 0,4 0 0,5 0 0,2 2 0,2 0 0,1 0 0,3 0 0,1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5T08:41:06.75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213 0 24575,'-11'17'0,"-2"2"0,-4 7 0,1 0 0,0-1 0,5-5 0,4-5 0,0-4 0,3 0 0,-1-2 0,-1 3 0,1 0 0,-5 3 0,2 0 0,-3 2 0,3-3 0,0 0 0,0 0 0,-2 1 0,0 1 0,3-2 0,1-3 0,3-2 0,0-3 0,2-2 0,0-3 0,2-5 0,0-3 0,0 1 0,0 2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5T08:41:08.01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1 24575,'1'8'0,"2"2"0,2 5 0,6 6 0,5 3 0,4 2 0,3 1 0,0-2 0,-2-2 0,-4-5 0,-4-3 0,-7-6 0,-2-2 0,0-2 0,-2 2 0,-1-1 0,1 3 0,0 1 0,1 4 0,1 0 0,-1 1 0,0-2 0,-1-3 0,-1-3 0,0-2 0,-1-2 0,1 0 0,-1 1 0,1 2 0,0 3 0,0-2 0,0 1 0,0-3 0,1-5 0,0-2 0,0-4 0,-1 1 0,-1 3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C57726-7E3F-43C4-9AD9-FBE721760AA5}" type="datetimeFigureOut">
              <a:rPr lang="zh-CN" altLang="en-US" smtClean="0"/>
              <a:t>2022/12/21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98D911-EFB1-497F-80C1-DFDDAEBC70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02031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98D911-EFB1-497F-80C1-DFDDAEBC7074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30441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8D911-EFB1-497F-80C1-DFDDAEBC7074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06221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" altLang="zh-CN"/>
              <a:t>Mycobacterium tuberculosis is intrinsically resistant to many antibiotics</a:t>
            </a:r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8D911-EFB1-497F-80C1-DFDDAEBC7074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06592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8D911-EFB1-497F-80C1-DFDDAEBC7074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09104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8D911-EFB1-497F-80C1-DFDDAEBC7074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59258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Zia, Amin &amp; Moses, Alan. (2012). Towards a theoretical understanding of false positives in DNA motif finding. BMC bioinformatics. 13. 151. 10.1186/1471-2105-13-151.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66E6DA-4236-4BC2-AB07-83CA02C44336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6048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8D911-EFB1-497F-80C1-DFDDAEBC7074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41623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Extend </a:t>
            </a:r>
            <a:r>
              <a:rPr lang="en-US" dirty="0" err="1"/>
              <a:t>PhaGCN</a:t>
            </a:r>
            <a:r>
              <a:rPr lang="en-US" dirty="0"/>
              <a:t> to detect phages from more complicated metagenomic data?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8D911-EFB1-497F-80C1-DFDDAEBC7074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77055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8D911-EFB1-497F-80C1-DFDDAEBC7074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55059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90D49C-6DF7-0141-AB33-14E3EF7CF09F}" type="slidenum">
              <a:rPr kumimoji="1" lang="zh-CN" altLang="en-US" smtClean="0"/>
              <a:t>37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308844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90D49C-6DF7-0141-AB33-14E3EF7CF09F}" type="slidenum">
              <a:rPr kumimoji="1" lang="zh-CN" altLang="en-US" smtClean="0"/>
              <a:t>38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513959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</a:t>
            </a:r>
            <a:r>
              <a:rPr lang="en-US" baseline="0" dirty="0"/>
              <a:t> genome is in every cell except red blood cell and egg/sperm cells.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860012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8D911-EFB1-497F-80C1-DFDDAEBC7074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497109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Fluorescently labelled anonymous virions adsorb to </a:t>
            </a:r>
            <a:r>
              <a:rPr lang="en-US" dirty="0" err="1"/>
              <a:t>unlabelled</a:t>
            </a:r>
            <a:r>
              <a:rPr lang="en-US" dirty="0"/>
              <a:t> anonymous bacterial host cells, which are then individually sorted as host-phage pairs, followed by genome amplification and high-throughput sequencing to establish the identities of both the host and the attached viruses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8D911-EFB1-497F-80C1-DFDDAEBC7074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297538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Extend </a:t>
            </a:r>
            <a:r>
              <a:rPr lang="en-US" dirty="0" err="1"/>
              <a:t>PhaGCN</a:t>
            </a:r>
            <a:r>
              <a:rPr lang="en-US" dirty="0"/>
              <a:t> to detect phages from more complicated metagenomic data?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8D911-EFB1-497F-80C1-DFDDAEBC7074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210019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8D911-EFB1-497F-80C1-DFDDAEBC7074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118678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8D911-EFB1-497F-80C1-DFDDAEBC7074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293050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8D911-EFB1-497F-80C1-DFDDAEBC7074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90595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Need a slide showing: input samples, DNA extraction, output of sequencing machine, a black box, output (bacterium 1, 2, abundance etc.)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9ADB31-56E4-EE44-8CAA-13E7A465395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4499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Need a slide showing: input samples, DNA extraction, output of sequencing machine, a black box, output (bacterium 1, 2, abundance etc.)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9ADB31-56E4-EE44-8CAA-13E7A465395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6230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8D911-EFB1-497F-80C1-DFDDAEBC7074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86161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8D911-EFB1-497F-80C1-DFDDAEBC7074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82514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8D911-EFB1-497F-80C1-DFDDAEBC7074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70662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8D911-EFB1-497F-80C1-DFDDAEBC7074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41579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0B050"/>
                </a:solidFill>
                <a:latin typeface="SFRM1000"/>
              </a:rPr>
              <a:t>Proteins are more conserved, but the input sequence usually contains multiple proteins and need the majority vote. The majority vote ignore two facts: the importance of different proteins is different, and there are correlations between proteins.</a:t>
            </a:r>
            <a:endParaRPr lang="en-US" dirty="0">
              <a:solidFill>
                <a:srgbClr val="00B050"/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8D911-EFB1-497F-80C1-DFDDAEBC7074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50851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D9875-68CF-5B4A-9897-97D2218E0A32}" type="datetime1">
              <a:rPr lang="zh-CN" altLang="en-US" smtClean="0"/>
              <a:t>2022/12/21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FDA5E-6C12-4BB4-9E17-838C360467A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96803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7D0DF-FA9D-AA41-A4EC-CBD9351E0C7C}" type="datetime1">
              <a:rPr lang="zh-CN" altLang="en-US" smtClean="0"/>
              <a:t>2022/12/21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FDA5E-6C12-4BB4-9E17-838C360467A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87944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A69FFD-6A7C-1440-AE11-07F77FEF93B6}" type="datetime1">
              <a:rPr lang="zh-CN" altLang="en-US" smtClean="0"/>
              <a:t>2022/12/21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FDA5E-6C12-4BB4-9E17-838C360467A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82326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1" name="Body Level One…"/>
          <p:cNvSpPr txBox="1">
            <a:spLocks noGrp="1"/>
          </p:cNvSpPr>
          <p:nvPr>
            <p:ph type="body" idx="1"/>
          </p:nvPr>
        </p:nvSpPr>
        <p:spPr>
          <a:xfrm>
            <a:off x="892969" y="1946673"/>
            <a:ext cx="7358063" cy="4018359"/>
          </a:xfrm>
          <a:prstGeom prst="rect">
            <a:avLst/>
          </a:prstGeom>
        </p:spPr>
        <p:txBody>
          <a:bodyPr/>
          <a:lstStyle>
            <a:lvl1pPr>
              <a:spcBef>
                <a:spcPts val="1265"/>
              </a:spcBef>
            </a:lvl1pPr>
            <a:lvl2pPr>
              <a:spcBef>
                <a:spcPts val="1265"/>
              </a:spcBef>
            </a:lvl2pPr>
            <a:lvl3pPr>
              <a:spcBef>
                <a:spcPts val="1265"/>
              </a:spcBef>
            </a:lvl3pPr>
            <a:lvl4pPr>
              <a:spcBef>
                <a:spcPts val="1265"/>
              </a:spcBef>
            </a:lvl4pPr>
            <a:lvl5pPr>
              <a:spcBef>
                <a:spcPts val="1265"/>
              </a:spcBef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530411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93565-A657-F042-9C20-1CCCC901E631}" type="datetime1">
              <a:rPr lang="zh-CN" altLang="en-US" smtClean="0"/>
              <a:t>2022/12/21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FDA5E-6C12-4BB4-9E17-838C360467A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87202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372C4D-095A-5F40-BFC6-451FD90A99A4}" type="datetime1">
              <a:rPr lang="zh-CN" altLang="en-US" smtClean="0"/>
              <a:t>2022/12/21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FDA5E-6C12-4BB4-9E17-838C360467A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3004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F85E1-225C-3D4A-9D9E-0823D6A19F2B}" type="datetime1">
              <a:rPr lang="zh-CN" altLang="en-US" smtClean="0"/>
              <a:t>2022/12/21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FDA5E-6C12-4BB4-9E17-838C360467A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00780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D5BC30-8A16-0148-A82C-61A802519465}" type="datetime1">
              <a:rPr lang="zh-CN" altLang="en-US" smtClean="0"/>
              <a:t>2022/12/21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FDA5E-6C12-4BB4-9E17-838C360467A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60869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1C0AB-91E9-004D-BDD5-9497C6F89441}" type="datetime1">
              <a:rPr lang="zh-CN" altLang="en-US" smtClean="0"/>
              <a:t>2022/12/21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FDA5E-6C12-4BB4-9E17-838C360467A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331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DB4107-1FBF-1C47-9F80-C6481134F527}" type="datetime1">
              <a:rPr lang="zh-CN" altLang="en-US" smtClean="0"/>
              <a:t>2022/12/21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FDA5E-6C12-4BB4-9E17-838C360467A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84035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4F019A-4D83-664D-A25A-51DD01EDB031}" type="datetime1">
              <a:rPr lang="zh-CN" altLang="en-US" smtClean="0"/>
              <a:t>2022/12/21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FDA5E-6C12-4BB4-9E17-838C360467A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47461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F6D60-0F9D-A94A-9BA2-58383AB13D6C}" type="datetime1">
              <a:rPr lang="zh-CN" altLang="en-US" smtClean="0"/>
              <a:t>2022/12/21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FDA5E-6C12-4BB4-9E17-838C360467A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50583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0ACA9E-28B8-E840-9C96-0A57A67A83A6}" type="datetime1">
              <a:rPr lang="zh-CN" altLang="en-US" smtClean="0"/>
              <a:t>2022/12/21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3FDA5E-6C12-4BB4-9E17-838C360467A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23659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9.png"/><Relationship Id="rId18" Type="http://schemas.openxmlformats.org/officeDocument/2006/relationships/image" Target="../media/image64.svg"/><Relationship Id="rId26" Type="http://schemas.openxmlformats.org/officeDocument/2006/relationships/image" Target="../media/image72.svg"/><Relationship Id="rId3" Type="http://schemas.openxmlformats.org/officeDocument/2006/relationships/image" Target="../media/image49.png"/><Relationship Id="rId21" Type="http://schemas.openxmlformats.org/officeDocument/2006/relationships/image" Target="../media/image67.png"/><Relationship Id="rId34" Type="http://schemas.openxmlformats.org/officeDocument/2006/relationships/image" Target="../media/image80.svg"/><Relationship Id="rId7" Type="http://schemas.openxmlformats.org/officeDocument/2006/relationships/image" Target="../media/image53.jpeg"/><Relationship Id="rId12" Type="http://schemas.openxmlformats.org/officeDocument/2006/relationships/image" Target="../media/image58.svg"/><Relationship Id="rId17" Type="http://schemas.openxmlformats.org/officeDocument/2006/relationships/image" Target="../media/image63.png"/><Relationship Id="rId25" Type="http://schemas.openxmlformats.org/officeDocument/2006/relationships/image" Target="../media/image71.png"/><Relationship Id="rId33" Type="http://schemas.openxmlformats.org/officeDocument/2006/relationships/image" Target="../media/image79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62.svg"/><Relationship Id="rId20" Type="http://schemas.openxmlformats.org/officeDocument/2006/relationships/image" Target="../media/image66.svg"/><Relationship Id="rId29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11" Type="http://schemas.openxmlformats.org/officeDocument/2006/relationships/image" Target="../media/image57.png"/><Relationship Id="rId24" Type="http://schemas.openxmlformats.org/officeDocument/2006/relationships/image" Target="../media/image70.svg"/><Relationship Id="rId32" Type="http://schemas.openxmlformats.org/officeDocument/2006/relationships/image" Target="../media/image78.svg"/><Relationship Id="rId5" Type="http://schemas.openxmlformats.org/officeDocument/2006/relationships/image" Target="../media/image51.png"/><Relationship Id="rId15" Type="http://schemas.openxmlformats.org/officeDocument/2006/relationships/image" Target="../media/image61.png"/><Relationship Id="rId23" Type="http://schemas.openxmlformats.org/officeDocument/2006/relationships/image" Target="../media/image69.png"/><Relationship Id="rId28" Type="http://schemas.openxmlformats.org/officeDocument/2006/relationships/image" Target="../media/image74.svg"/><Relationship Id="rId10" Type="http://schemas.openxmlformats.org/officeDocument/2006/relationships/image" Target="../media/image56.svg"/><Relationship Id="rId19" Type="http://schemas.openxmlformats.org/officeDocument/2006/relationships/image" Target="../media/image65.png"/><Relationship Id="rId31" Type="http://schemas.openxmlformats.org/officeDocument/2006/relationships/image" Target="../media/image77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Relationship Id="rId14" Type="http://schemas.openxmlformats.org/officeDocument/2006/relationships/image" Target="../media/image60.svg"/><Relationship Id="rId22" Type="http://schemas.openxmlformats.org/officeDocument/2006/relationships/image" Target="../media/image68.svg"/><Relationship Id="rId27" Type="http://schemas.openxmlformats.org/officeDocument/2006/relationships/image" Target="../media/image73.png"/><Relationship Id="rId30" Type="http://schemas.openxmlformats.org/officeDocument/2006/relationships/image" Target="../media/image76.svg"/><Relationship Id="rId35" Type="http://schemas.openxmlformats.org/officeDocument/2006/relationships/image" Target="../media/image81.png"/><Relationship Id="rId8" Type="http://schemas.openxmlformats.org/officeDocument/2006/relationships/image" Target="../media/image54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image" Target="../media/image510.png"/><Relationship Id="rId3" Type="http://schemas.openxmlformats.org/officeDocument/2006/relationships/customXml" Target="../ink/ink1.xml"/><Relationship Id="rId7" Type="http://schemas.openxmlformats.org/officeDocument/2006/relationships/image" Target="../media/image480.png"/><Relationship Id="rId12" Type="http://schemas.openxmlformats.org/officeDocument/2006/relationships/customXml" Target="../ink/ink5.xml"/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12.xml"/><Relationship Id="rId6" Type="http://schemas.openxmlformats.org/officeDocument/2006/relationships/customXml" Target="../ink/ink2.xml"/><Relationship Id="rId11" Type="http://schemas.openxmlformats.org/officeDocument/2006/relationships/image" Target="../media/image500.png"/><Relationship Id="rId5" Type="http://schemas.openxmlformats.org/officeDocument/2006/relationships/image" Target="../media/image300.png"/><Relationship Id="rId15" Type="http://schemas.openxmlformats.org/officeDocument/2006/relationships/image" Target="../media/image86.png"/><Relationship Id="rId10" Type="http://schemas.openxmlformats.org/officeDocument/2006/relationships/customXml" Target="../ink/ink4.xml"/><Relationship Id="rId9" Type="http://schemas.openxmlformats.org/officeDocument/2006/relationships/image" Target="../media/image490.png"/><Relationship Id="rId14" Type="http://schemas.openxmlformats.org/officeDocument/2006/relationships/image" Target="../media/image8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tiff"/><Relationship Id="rId3" Type="http://schemas.openxmlformats.org/officeDocument/2006/relationships/image" Target="../media/image4.jpeg"/><Relationship Id="rId7" Type="http://schemas.openxmlformats.org/officeDocument/2006/relationships/image" Target="../media/image8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tiff"/><Relationship Id="rId5" Type="http://schemas.openxmlformats.org/officeDocument/2006/relationships/image" Target="../media/image6.tiff"/><Relationship Id="rId4" Type="http://schemas.openxmlformats.org/officeDocument/2006/relationships/image" Target="../media/image5.jpeg"/><Relationship Id="rId9" Type="http://schemas.openxmlformats.org/officeDocument/2006/relationships/image" Target="../media/image10.tif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43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4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00.png"/><Relationship Id="rId18" Type="http://schemas.openxmlformats.org/officeDocument/2006/relationships/customXml" Target="../ink/ink12.xml"/><Relationship Id="rId26" Type="http://schemas.openxmlformats.org/officeDocument/2006/relationships/customXml" Target="../ink/ink16.xml"/><Relationship Id="rId39" Type="http://schemas.openxmlformats.org/officeDocument/2006/relationships/image" Target="../media/image330.png"/><Relationship Id="rId21" Type="http://schemas.openxmlformats.org/officeDocument/2006/relationships/image" Target="../media/image240.png"/><Relationship Id="rId34" Type="http://schemas.openxmlformats.org/officeDocument/2006/relationships/customXml" Target="../ink/ink20.xml"/><Relationship Id="rId42" Type="http://schemas.openxmlformats.org/officeDocument/2006/relationships/customXml" Target="../ink/ink24.xml"/><Relationship Id="rId47" Type="http://schemas.openxmlformats.org/officeDocument/2006/relationships/image" Target="../media/image118.png"/><Relationship Id="rId50" Type="http://schemas.openxmlformats.org/officeDocument/2006/relationships/customXml" Target="../ink/ink28.xml"/><Relationship Id="rId55" Type="http://schemas.openxmlformats.org/officeDocument/2006/relationships/image" Target="../media/image122.png"/><Relationship Id="rId7" Type="http://schemas.openxmlformats.org/officeDocument/2006/relationships/image" Target="../media/image110.png"/><Relationship Id="rId2" Type="http://schemas.openxmlformats.org/officeDocument/2006/relationships/notesSlide" Target="../notesSlides/notesSlide14.xml"/><Relationship Id="rId16" Type="http://schemas.openxmlformats.org/officeDocument/2006/relationships/customXml" Target="../ink/ink11.xml"/><Relationship Id="rId29" Type="http://schemas.openxmlformats.org/officeDocument/2006/relationships/image" Target="../media/image280.png"/><Relationship Id="rId11" Type="http://schemas.openxmlformats.org/officeDocument/2006/relationships/image" Target="../media/image190.png"/><Relationship Id="rId24" Type="http://schemas.openxmlformats.org/officeDocument/2006/relationships/customXml" Target="../ink/ink15.xml"/><Relationship Id="rId32" Type="http://schemas.openxmlformats.org/officeDocument/2006/relationships/customXml" Target="../ink/ink19.xml"/><Relationship Id="rId37" Type="http://schemas.openxmlformats.org/officeDocument/2006/relationships/image" Target="../media/image320.png"/><Relationship Id="rId40" Type="http://schemas.openxmlformats.org/officeDocument/2006/relationships/customXml" Target="../ink/ink23.xml"/><Relationship Id="rId45" Type="http://schemas.openxmlformats.org/officeDocument/2006/relationships/image" Target="../media/image117.png"/><Relationship Id="rId53" Type="http://schemas.openxmlformats.org/officeDocument/2006/relationships/image" Target="../media/image121.png"/><Relationship Id="rId5" Type="http://schemas.openxmlformats.org/officeDocument/2006/relationships/hyperlink" Target="https://developer.nvidia.com/discover/convolution" TargetMode="External"/><Relationship Id="rId10" Type="http://schemas.openxmlformats.org/officeDocument/2006/relationships/customXml" Target="../ink/ink8.xml"/><Relationship Id="rId19" Type="http://schemas.openxmlformats.org/officeDocument/2006/relationships/image" Target="../media/image230.png"/><Relationship Id="rId31" Type="http://schemas.openxmlformats.org/officeDocument/2006/relationships/image" Target="../media/image290.png"/><Relationship Id="rId44" Type="http://schemas.openxmlformats.org/officeDocument/2006/relationships/customXml" Target="../ink/ink25.xml"/><Relationship Id="rId52" Type="http://schemas.openxmlformats.org/officeDocument/2006/relationships/customXml" Target="../ink/ink29.xml"/><Relationship Id="rId4" Type="http://schemas.openxmlformats.org/officeDocument/2006/relationships/image" Target="../media/image104.png"/><Relationship Id="rId9" Type="http://schemas.openxmlformats.org/officeDocument/2006/relationships/image" Target="../media/image111.png"/><Relationship Id="rId14" Type="http://schemas.openxmlformats.org/officeDocument/2006/relationships/customXml" Target="../ink/ink10.xml"/><Relationship Id="rId22" Type="http://schemas.openxmlformats.org/officeDocument/2006/relationships/customXml" Target="../ink/ink14.xml"/><Relationship Id="rId27" Type="http://schemas.openxmlformats.org/officeDocument/2006/relationships/image" Target="../media/image113.png"/><Relationship Id="rId30" Type="http://schemas.openxmlformats.org/officeDocument/2006/relationships/customXml" Target="../ink/ink18.xml"/><Relationship Id="rId35" Type="http://schemas.openxmlformats.org/officeDocument/2006/relationships/image" Target="../media/image310.png"/><Relationship Id="rId43" Type="http://schemas.openxmlformats.org/officeDocument/2006/relationships/image" Target="../media/image116.png"/><Relationship Id="rId48" Type="http://schemas.openxmlformats.org/officeDocument/2006/relationships/customXml" Target="../ink/ink27.xml"/><Relationship Id="rId8" Type="http://schemas.openxmlformats.org/officeDocument/2006/relationships/customXml" Target="../ink/ink7.xml"/><Relationship Id="rId51" Type="http://schemas.openxmlformats.org/officeDocument/2006/relationships/image" Target="../media/image120.png"/><Relationship Id="rId3" Type="http://schemas.openxmlformats.org/officeDocument/2006/relationships/image" Target="../media/image103.png"/><Relationship Id="rId12" Type="http://schemas.openxmlformats.org/officeDocument/2006/relationships/customXml" Target="../ink/ink9.xml"/><Relationship Id="rId17" Type="http://schemas.openxmlformats.org/officeDocument/2006/relationships/image" Target="../media/image220.png"/><Relationship Id="rId25" Type="http://schemas.openxmlformats.org/officeDocument/2006/relationships/image" Target="../media/image112.png"/><Relationship Id="rId33" Type="http://schemas.openxmlformats.org/officeDocument/2006/relationships/image" Target="../media/image114.png"/><Relationship Id="rId38" Type="http://schemas.openxmlformats.org/officeDocument/2006/relationships/customXml" Target="../ink/ink22.xml"/><Relationship Id="rId46" Type="http://schemas.openxmlformats.org/officeDocument/2006/relationships/customXml" Target="../ink/ink26.xml"/><Relationship Id="rId20" Type="http://schemas.openxmlformats.org/officeDocument/2006/relationships/customXml" Target="../ink/ink13.xml"/><Relationship Id="rId41" Type="http://schemas.openxmlformats.org/officeDocument/2006/relationships/image" Target="../media/image115.png"/><Relationship Id="rId54" Type="http://schemas.openxmlformats.org/officeDocument/2006/relationships/customXml" Target="../ink/ink30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6.xml"/><Relationship Id="rId15" Type="http://schemas.openxmlformats.org/officeDocument/2006/relationships/image" Target="../media/image210.png"/><Relationship Id="rId23" Type="http://schemas.openxmlformats.org/officeDocument/2006/relationships/image" Target="../media/image250.png"/><Relationship Id="rId28" Type="http://schemas.openxmlformats.org/officeDocument/2006/relationships/customXml" Target="../ink/ink17.xml"/><Relationship Id="rId36" Type="http://schemas.openxmlformats.org/officeDocument/2006/relationships/customXml" Target="../ink/ink21.xml"/><Relationship Id="rId49" Type="http://schemas.openxmlformats.org/officeDocument/2006/relationships/image" Target="../media/image11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0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70.png"/><Relationship Id="rId4" Type="http://schemas.openxmlformats.org/officeDocument/2006/relationships/image" Target="../media/image12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jpeg"/><Relationship Id="rId7" Type="http://schemas.openxmlformats.org/officeDocument/2006/relationships/image" Target="../media/image1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7.png"/><Relationship Id="rId5" Type="http://schemas.openxmlformats.org/officeDocument/2006/relationships/image" Target="../media/image126.png"/><Relationship Id="rId4" Type="http://schemas.openxmlformats.org/officeDocument/2006/relationships/image" Target="../media/image129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93/bioinformatics/btac239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2.jpeg"/><Relationship Id="rId5" Type="http://schemas.openxmlformats.org/officeDocument/2006/relationships/image" Target="../media/image131.jpeg"/><Relationship Id="rId4" Type="http://schemas.openxmlformats.org/officeDocument/2006/relationships/image" Target="../media/image13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svg"/><Relationship Id="rId7" Type="http://schemas.openxmlformats.org/officeDocument/2006/relationships/image" Target="../media/image18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phage.ee.cityu.edu.hk/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1.png"/><Relationship Id="rId5" Type="http://schemas.openxmlformats.org/officeDocument/2006/relationships/image" Target="../media/image140.png"/><Relationship Id="rId4" Type="http://schemas.openxmlformats.org/officeDocument/2006/relationships/image" Target="../media/image13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3" Type="http://schemas.openxmlformats.org/officeDocument/2006/relationships/image" Target="../media/image145.svg"/><Relationship Id="rId7" Type="http://schemas.openxmlformats.org/officeDocument/2006/relationships/image" Target="../media/image149.sv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8.png"/><Relationship Id="rId5" Type="http://schemas.openxmlformats.org/officeDocument/2006/relationships/image" Target="../media/image147.svg"/><Relationship Id="rId4" Type="http://schemas.openxmlformats.org/officeDocument/2006/relationships/image" Target="../media/image146.png"/><Relationship Id="rId9" Type="http://schemas.openxmlformats.org/officeDocument/2006/relationships/image" Target="../media/image151.sv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e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4.png"/><Relationship Id="rId4" Type="http://schemas.openxmlformats.org/officeDocument/2006/relationships/image" Target="../media/image15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jpe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tiff"/><Relationship Id="rId5" Type="http://schemas.openxmlformats.org/officeDocument/2006/relationships/image" Target="../media/image31.tiff"/><Relationship Id="rId4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902290" y="1957790"/>
            <a:ext cx="781553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3200" b="1" dirty="0">
                <a:solidFill>
                  <a:srgbClr val="6600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Biological sequence analysis via deep learning </a:t>
            </a:r>
            <a:endParaRPr lang="en-HK" sz="3200" b="1" dirty="0">
              <a:solidFill>
                <a:srgbClr val="66003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729342" y="1252621"/>
            <a:ext cx="0" cy="1289957"/>
          </a:xfrm>
          <a:prstGeom prst="line">
            <a:avLst/>
          </a:prstGeom>
          <a:ln w="19050">
            <a:solidFill>
              <a:srgbClr val="7019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 flipH="1">
            <a:off x="729343" y="1252621"/>
            <a:ext cx="6155871" cy="0"/>
          </a:xfrm>
          <a:prstGeom prst="line">
            <a:avLst/>
          </a:prstGeom>
          <a:ln w="19050">
            <a:solidFill>
              <a:srgbClr val="7019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flipH="1">
            <a:off x="2373088" y="3641271"/>
            <a:ext cx="3897083" cy="8565"/>
          </a:xfrm>
          <a:prstGeom prst="line">
            <a:avLst/>
          </a:prstGeom>
          <a:ln w="19050">
            <a:solidFill>
              <a:srgbClr val="7019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2886549" y="3938902"/>
            <a:ext cx="5622758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altLang="zh-CN" sz="2000" b="1" dirty="0"/>
          </a:p>
          <a:p>
            <a:r>
              <a:rPr lang="en-US" altLang="zh-CN" sz="2000" b="1" dirty="0"/>
              <a:t>Dr. Yanni Sun</a:t>
            </a:r>
          </a:p>
          <a:p>
            <a:r>
              <a:rPr lang="en-US" altLang="zh-CN" sz="2000" b="1" dirty="0"/>
              <a:t>Electrical Engineering, City University of Hong Kong</a:t>
            </a:r>
          </a:p>
          <a:p>
            <a:endParaRPr lang="en-US" altLang="zh-CN" sz="2000" b="1" dirty="0"/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08366">
            <a:off x="6315000" y="3563035"/>
            <a:ext cx="400530" cy="405407"/>
          </a:xfrm>
          <a:prstGeom prst="rect">
            <a:avLst/>
          </a:prstGeom>
        </p:spPr>
      </p:pic>
      <p:cxnSp>
        <p:nvCxnSpPr>
          <p:cNvPr id="20" name="Straight Connector 3"/>
          <p:cNvCxnSpPr/>
          <p:nvPr/>
        </p:nvCxnSpPr>
        <p:spPr>
          <a:xfrm flipH="1">
            <a:off x="6436351" y="3372917"/>
            <a:ext cx="184712" cy="32158"/>
          </a:xfrm>
          <a:prstGeom prst="line">
            <a:avLst/>
          </a:prstGeom>
          <a:ln w="19050" cmpd="sng">
            <a:solidFill>
              <a:srgbClr val="7019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3"/>
          <p:cNvCxnSpPr/>
          <p:nvPr/>
        </p:nvCxnSpPr>
        <p:spPr>
          <a:xfrm>
            <a:off x="6206304" y="3488100"/>
            <a:ext cx="92946" cy="79478"/>
          </a:xfrm>
          <a:prstGeom prst="line">
            <a:avLst/>
          </a:prstGeom>
          <a:ln w="19050" cmpd="sng">
            <a:solidFill>
              <a:srgbClr val="7019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3"/>
          <p:cNvCxnSpPr/>
          <p:nvPr/>
        </p:nvCxnSpPr>
        <p:spPr>
          <a:xfrm flipV="1">
            <a:off x="6802156" y="3444502"/>
            <a:ext cx="62208" cy="93183"/>
          </a:xfrm>
          <a:prstGeom prst="line">
            <a:avLst/>
          </a:prstGeom>
          <a:ln w="19050" cmpd="sng">
            <a:solidFill>
              <a:srgbClr val="7019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 flipH="1">
            <a:off x="6802156" y="3658401"/>
            <a:ext cx="1311560" cy="0"/>
          </a:xfrm>
          <a:prstGeom prst="line">
            <a:avLst/>
          </a:prstGeom>
          <a:ln w="19050">
            <a:solidFill>
              <a:srgbClr val="7019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41328C7-2E1F-2C45-9346-1699F6EF06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FDA5E-6C12-4BB4-9E17-838C360467A1}" type="slidenum">
              <a:rPr lang="zh-CN" altLang="en-US" smtClean="0"/>
              <a:t>1</a:t>
            </a:fld>
            <a:endParaRPr lang="zh-CN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AA95776-A931-CB49-917E-B8844771A464}"/>
              </a:ext>
            </a:extLst>
          </p:cNvPr>
          <p:cNvSpPr txBox="1"/>
          <p:nvPr/>
        </p:nvSpPr>
        <p:spPr>
          <a:xfrm>
            <a:off x="1204331" y="5262341"/>
            <a:ext cx="67353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K" dirty="0"/>
              <a:t>How to give an interdisciplinary talk: assume zero knowledge but infinite intelligence </a:t>
            </a:r>
            <a:r>
              <a:rPr lang="en-US" dirty="0"/>
              <a:t>of the audience</a:t>
            </a:r>
            <a:r>
              <a:rPr lang="en-HK" dirty="0"/>
              <a:t>.     - From Gary </a:t>
            </a:r>
            <a:r>
              <a:rPr lang="en-HK" dirty="0" err="1"/>
              <a:t>Stormo’s</a:t>
            </a:r>
            <a:r>
              <a:rPr lang="en-HK" dirty="0"/>
              <a:t> talk</a:t>
            </a:r>
          </a:p>
        </p:txBody>
      </p:sp>
    </p:spTree>
    <p:extLst>
      <p:ext uri="{BB962C8B-B14F-4D97-AF65-F5344CB8AC3E}">
        <p14:creationId xmlns:p14="http://schemas.microsoft.com/office/powerpoint/2010/main" val="5006634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B6C49-AD8E-4C47-94DD-BD84049E3C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02335"/>
            <a:ext cx="7886700" cy="676899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rgbClr val="701944"/>
                </a:solidFill>
                <a:latin typeface="+mn-lt"/>
                <a:ea typeface="+mn-ea"/>
                <a:cs typeface="+mn-cs"/>
              </a:rPr>
              <a:t>Phage therapy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BF14BB-C7F1-9B44-8E58-FC8912FD5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FDA5E-6C12-4BB4-9E17-838C360467A1}" type="slidenum">
              <a:rPr lang="zh-CN" altLang="en-US" smtClean="0"/>
              <a:t>10</a:t>
            </a:fld>
            <a:endParaRPr lang="zh-CN" altLang="en-US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42BCF34B-49D3-DB4E-B09B-4A97A21D1B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338" y="3759058"/>
            <a:ext cx="4673731" cy="2377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90C54010-2A70-014D-B7F9-CFD1810497FC}"/>
              </a:ext>
            </a:extLst>
          </p:cNvPr>
          <p:cNvSpPr/>
          <p:nvPr/>
        </p:nvSpPr>
        <p:spPr>
          <a:xfrm>
            <a:off x="5498546" y="5306027"/>
            <a:ext cx="370248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1200" dirty="0"/>
              <a:t>Adesanya et al. An exegesis of bacteriophage therapy: An emerging player in the fight </a:t>
            </a:r>
            <a:r>
              <a:rPr lang="zh-CN" altLang="en-US" sz="1200" dirty="0"/>
              <a:t> </a:t>
            </a:r>
            <a:r>
              <a:rPr lang="en-US" altLang="en-US" sz="1200" dirty="0"/>
              <a:t>against anti-microbial resistance. 2020</a:t>
            </a:r>
          </a:p>
          <a:p>
            <a:endParaRPr lang="en-US" sz="1200" dirty="0"/>
          </a:p>
        </p:txBody>
      </p:sp>
      <p:pic>
        <p:nvPicPr>
          <p:cNvPr id="17" name="图片 38">
            <a:extLst>
              <a:ext uri="{FF2B5EF4-FFF2-40B4-BE49-F238E27FC236}">
                <a16:creationId xmlns:a16="http://schemas.microsoft.com/office/drawing/2014/main" id="{B0D35070-3D96-EB46-A31A-AF29FFCB17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9696661">
            <a:off x="6320699" y="1785168"/>
            <a:ext cx="292871" cy="319496"/>
          </a:xfrm>
          <a:prstGeom prst="rect">
            <a:avLst/>
          </a:prstGeom>
        </p:spPr>
      </p:pic>
      <p:sp>
        <p:nvSpPr>
          <p:cNvPr id="22" name="圆角矩形 19">
            <a:extLst>
              <a:ext uri="{FF2B5EF4-FFF2-40B4-BE49-F238E27FC236}">
                <a16:creationId xmlns:a16="http://schemas.microsoft.com/office/drawing/2014/main" id="{7CECCAF4-C040-8344-985C-B5C0548225D9}"/>
              </a:ext>
            </a:extLst>
          </p:cNvPr>
          <p:cNvSpPr/>
          <p:nvPr/>
        </p:nvSpPr>
        <p:spPr>
          <a:xfrm>
            <a:off x="5744254" y="2109408"/>
            <a:ext cx="1815620" cy="133241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圆角矩形 1">
            <a:extLst>
              <a:ext uri="{FF2B5EF4-FFF2-40B4-BE49-F238E27FC236}">
                <a16:creationId xmlns:a16="http://schemas.microsoft.com/office/drawing/2014/main" id="{3E74C03F-938B-404F-B1CB-FBB19237F2D6}"/>
              </a:ext>
            </a:extLst>
          </p:cNvPr>
          <p:cNvSpPr/>
          <p:nvPr/>
        </p:nvSpPr>
        <p:spPr>
          <a:xfrm>
            <a:off x="2001849" y="2109408"/>
            <a:ext cx="1815620" cy="133241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5" name="图片 12">
            <a:extLst>
              <a:ext uri="{FF2B5EF4-FFF2-40B4-BE49-F238E27FC236}">
                <a16:creationId xmlns:a16="http://schemas.microsoft.com/office/drawing/2014/main" id="{5DC2D301-F5C6-AC48-B502-19249A1B238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9926" y="2289797"/>
            <a:ext cx="417360" cy="207642"/>
          </a:xfrm>
          <a:prstGeom prst="rect">
            <a:avLst/>
          </a:prstGeom>
        </p:spPr>
      </p:pic>
      <p:pic>
        <p:nvPicPr>
          <p:cNvPr id="26" name="图片 14">
            <a:extLst>
              <a:ext uri="{FF2B5EF4-FFF2-40B4-BE49-F238E27FC236}">
                <a16:creationId xmlns:a16="http://schemas.microsoft.com/office/drawing/2014/main" id="{58A0E665-1D90-F245-BB2F-1EB5C04AE07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586862">
            <a:off x="2253914" y="3027490"/>
            <a:ext cx="417360" cy="207642"/>
          </a:xfrm>
          <a:prstGeom prst="rect">
            <a:avLst/>
          </a:prstGeom>
        </p:spPr>
      </p:pic>
      <p:pic>
        <p:nvPicPr>
          <p:cNvPr id="27" name="图片 18">
            <a:extLst>
              <a:ext uri="{FF2B5EF4-FFF2-40B4-BE49-F238E27FC236}">
                <a16:creationId xmlns:a16="http://schemas.microsoft.com/office/drawing/2014/main" id="{E9067E26-92D7-574B-9E89-C1230E42241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586862">
            <a:off x="2609898" y="2551752"/>
            <a:ext cx="417360" cy="207642"/>
          </a:xfrm>
          <a:prstGeom prst="rect">
            <a:avLst/>
          </a:prstGeom>
        </p:spPr>
      </p:pic>
      <p:pic>
        <p:nvPicPr>
          <p:cNvPr id="28" name="图片 20">
            <a:extLst>
              <a:ext uri="{FF2B5EF4-FFF2-40B4-BE49-F238E27FC236}">
                <a16:creationId xmlns:a16="http://schemas.microsoft.com/office/drawing/2014/main" id="{D0101878-2F59-7847-B04E-21A26554A04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2286" y="2368064"/>
            <a:ext cx="417360" cy="207642"/>
          </a:xfrm>
          <a:prstGeom prst="rect">
            <a:avLst/>
          </a:prstGeom>
        </p:spPr>
      </p:pic>
      <p:pic>
        <p:nvPicPr>
          <p:cNvPr id="29" name="图片 22">
            <a:extLst>
              <a:ext uri="{FF2B5EF4-FFF2-40B4-BE49-F238E27FC236}">
                <a16:creationId xmlns:a16="http://schemas.microsoft.com/office/drawing/2014/main" id="{3EC3A20B-7B42-8049-8857-146F8AABBB1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586862">
            <a:off x="6027163" y="3078811"/>
            <a:ext cx="417360" cy="207642"/>
          </a:xfrm>
          <a:prstGeom prst="rect">
            <a:avLst/>
          </a:prstGeom>
        </p:spPr>
      </p:pic>
      <p:pic>
        <p:nvPicPr>
          <p:cNvPr id="30" name="图片 25">
            <a:extLst>
              <a:ext uri="{FF2B5EF4-FFF2-40B4-BE49-F238E27FC236}">
                <a16:creationId xmlns:a16="http://schemas.microsoft.com/office/drawing/2014/main" id="{3E669640-F541-5A4F-95E4-73D1ADBEFD0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586862">
            <a:off x="6311708" y="2613686"/>
            <a:ext cx="417360" cy="207642"/>
          </a:xfrm>
          <a:prstGeom prst="rect">
            <a:avLst/>
          </a:prstGeom>
        </p:spPr>
      </p:pic>
      <p:pic>
        <p:nvPicPr>
          <p:cNvPr id="31" name="图片 26">
            <a:extLst>
              <a:ext uri="{FF2B5EF4-FFF2-40B4-BE49-F238E27FC236}">
                <a16:creationId xmlns:a16="http://schemas.microsoft.com/office/drawing/2014/main" id="{797D9BBB-F96D-3E4B-97E2-02F699B6EC2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53058">
            <a:off x="2703652" y="2264989"/>
            <a:ext cx="227520" cy="266683"/>
          </a:xfrm>
          <a:prstGeom prst="rect">
            <a:avLst/>
          </a:prstGeom>
        </p:spPr>
      </p:pic>
      <p:pic>
        <p:nvPicPr>
          <p:cNvPr id="32" name="图片 27">
            <a:extLst>
              <a:ext uri="{FF2B5EF4-FFF2-40B4-BE49-F238E27FC236}">
                <a16:creationId xmlns:a16="http://schemas.microsoft.com/office/drawing/2014/main" id="{C6A22668-B515-DE49-BC58-CF77E7B0673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006642">
            <a:off x="3319558" y="2096555"/>
            <a:ext cx="227520" cy="266683"/>
          </a:xfrm>
          <a:prstGeom prst="rect">
            <a:avLst/>
          </a:prstGeom>
        </p:spPr>
      </p:pic>
      <p:pic>
        <p:nvPicPr>
          <p:cNvPr id="33" name="图片 28">
            <a:extLst>
              <a:ext uri="{FF2B5EF4-FFF2-40B4-BE49-F238E27FC236}">
                <a16:creationId xmlns:a16="http://schemas.microsoft.com/office/drawing/2014/main" id="{A6C0BE02-E3BD-4943-82CB-6C036D6D38F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138337">
            <a:off x="3216436" y="2784038"/>
            <a:ext cx="227520" cy="266683"/>
          </a:xfrm>
          <a:prstGeom prst="rect">
            <a:avLst/>
          </a:prstGeom>
        </p:spPr>
      </p:pic>
      <p:pic>
        <p:nvPicPr>
          <p:cNvPr id="34" name="图片 29">
            <a:extLst>
              <a:ext uri="{FF2B5EF4-FFF2-40B4-BE49-F238E27FC236}">
                <a16:creationId xmlns:a16="http://schemas.microsoft.com/office/drawing/2014/main" id="{EAFD823E-1E4D-BC41-9542-19848923DE4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9766" y="2014877"/>
            <a:ext cx="227520" cy="266683"/>
          </a:xfrm>
          <a:prstGeom prst="rect">
            <a:avLst/>
          </a:prstGeom>
        </p:spPr>
      </p:pic>
      <p:sp>
        <p:nvSpPr>
          <p:cNvPr id="35" name="弧形 30">
            <a:extLst>
              <a:ext uri="{FF2B5EF4-FFF2-40B4-BE49-F238E27FC236}">
                <a16:creationId xmlns:a16="http://schemas.microsoft.com/office/drawing/2014/main" id="{68A10810-2E72-2E46-AECE-79A9614D207D}"/>
              </a:ext>
            </a:extLst>
          </p:cNvPr>
          <p:cNvSpPr/>
          <p:nvPr/>
        </p:nvSpPr>
        <p:spPr>
          <a:xfrm rot="17659621">
            <a:off x="2207422" y="1939292"/>
            <a:ext cx="812749" cy="240115"/>
          </a:xfrm>
          <a:prstGeom prst="arc">
            <a:avLst>
              <a:gd name="adj1" fmla="val 16200000"/>
              <a:gd name="adj2" fmla="val 20577692"/>
            </a:avLst>
          </a:prstGeom>
          <a:ln w="38100">
            <a:solidFill>
              <a:schemeClr val="accent3">
                <a:lumMod val="60000"/>
                <a:lumOff val="4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弧形 31">
            <a:extLst>
              <a:ext uri="{FF2B5EF4-FFF2-40B4-BE49-F238E27FC236}">
                <a16:creationId xmlns:a16="http://schemas.microsoft.com/office/drawing/2014/main" id="{6674CACF-C02D-0A4A-83DD-1C8A23C1B24A}"/>
              </a:ext>
            </a:extLst>
          </p:cNvPr>
          <p:cNvSpPr/>
          <p:nvPr/>
        </p:nvSpPr>
        <p:spPr>
          <a:xfrm rot="3254056">
            <a:off x="2715800" y="1700920"/>
            <a:ext cx="835372" cy="394221"/>
          </a:xfrm>
          <a:prstGeom prst="arc">
            <a:avLst>
              <a:gd name="adj1" fmla="val 16200000"/>
              <a:gd name="adj2" fmla="val 20577692"/>
            </a:avLst>
          </a:prstGeom>
          <a:ln w="38100">
            <a:solidFill>
              <a:schemeClr val="accent3">
                <a:lumMod val="60000"/>
                <a:lumOff val="4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弧形 32">
            <a:extLst>
              <a:ext uri="{FF2B5EF4-FFF2-40B4-BE49-F238E27FC236}">
                <a16:creationId xmlns:a16="http://schemas.microsoft.com/office/drawing/2014/main" id="{21F798DC-8D1D-3343-97DF-B18920EC711A}"/>
              </a:ext>
            </a:extLst>
          </p:cNvPr>
          <p:cNvSpPr/>
          <p:nvPr/>
        </p:nvSpPr>
        <p:spPr>
          <a:xfrm rot="16382281">
            <a:off x="2592761" y="2038012"/>
            <a:ext cx="835372" cy="394221"/>
          </a:xfrm>
          <a:prstGeom prst="arc">
            <a:avLst>
              <a:gd name="adj1" fmla="val 16200000"/>
              <a:gd name="adj2" fmla="val 20577692"/>
            </a:avLst>
          </a:prstGeom>
          <a:ln w="38100">
            <a:solidFill>
              <a:schemeClr val="accent3">
                <a:lumMod val="60000"/>
                <a:lumOff val="4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8" name="图片 34">
            <a:extLst>
              <a:ext uri="{FF2B5EF4-FFF2-40B4-BE49-F238E27FC236}">
                <a16:creationId xmlns:a16="http://schemas.microsoft.com/office/drawing/2014/main" id="{B669DDDF-E1DC-E846-8A02-4A2F99860CD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65598">
            <a:off x="3309208" y="2429155"/>
            <a:ext cx="417360" cy="207642"/>
          </a:xfrm>
          <a:prstGeom prst="rect">
            <a:avLst/>
          </a:prstGeom>
        </p:spPr>
      </p:pic>
      <p:pic>
        <p:nvPicPr>
          <p:cNvPr id="39" name="图片 35">
            <a:extLst>
              <a:ext uri="{FF2B5EF4-FFF2-40B4-BE49-F238E27FC236}">
                <a16:creationId xmlns:a16="http://schemas.microsoft.com/office/drawing/2014/main" id="{074B09A6-DA57-2743-9072-57997EEB548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65598">
            <a:off x="7015776" y="2408994"/>
            <a:ext cx="417360" cy="207642"/>
          </a:xfrm>
          <a:prstGeom prst="rect">
            <a:avLst/>
          </a:prstGeom>
        </p:spPr>
      </p:pic>
      <p:sp>
        <p:nvSpPr>
          <p:cNvPr id="40" name="弧形 37">
            <a:extLst>
              <a:ext uri="{FF2B5EF4-FFF2-40B4-BE49-F238E27FC236}">
                <a16:creationId xmlns:a16="http://schemas.microsoft.com/office/drawing/2014/main" id="{1B2E5E63-5EC8-B140-8447-C11991209F6D}"/>
              </a:ext>
            </a:extLst>
          </p:cNvPr>
          <p:cNvSpPr/>
          <p:nvPr/>
        </p:nvSpPr>
        <p:spPr>
          <a:xfrm rot="3254056">
            <a:off x="2585518" y="2393486"/>
            <a:ext cx="835372" cy="394221"/>
          </a:xfrm>
          <a:prstGeom prst="arc">
            <a:avLst>
              <a:gd name="adj1" fmla="val 16200000"/>
              <a:gd name="adj2" fmla="val 20577692"/>
            </a:avLst>
          </a:prstGeom>
          <a:ln w="38100">
            <a:solidFill>
              <a:schemeClr val="accent3">
                <a:lumMod val="60000"/>
                <a:lumOff val="4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1" name="图片 41">
            <a:extLst>
              <a:ext uri="{FF2B5EF4-FFF2-40B4-BE49-F238E27FC236}">
                <a16:creationId xmlns:a16="http://schemas.microsoft.com/office/drawing/2014/main" id="{9EDD2BAF-43B2-9F45-8AF3-A9CBA30025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07777">
            <a:off x="6788003" y="2498244"/>
            <a:ext cx="296044" cy="321420"/>
          </a:xfrm>
          <a:prstGeom prst="rect">
            <a:avLst/>
          </a:prstGeom>
        </p:spPr>
      </p:pic>
      <p:pic>
        <p:nvPicPr>
          <p:cNvPr id="42" name="图片 42">
            <a:extLst>
              <a:ext uri="{FF2B5EF4-FFF2-40B4-BE49-F238E27FC236}">
                <a16:creationId xmlns:a16="http://schemas.microsoft.com/office/drawing/2014/main" id="{C944E5D1-5DAF-4C4D-BC40-70C6FD673D0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07777">
            <a:off x="6559448" y="2124107"/>
            <a:ext cx="296044" cy="321420"/>
          </a:xfrm>
          <a:prstGeom prst="rect">
            <a:avLst/>
          </a:prstGeom>
        </p:spPr>
      </p:pic>
      <p:sp>
        <p:nvSpPr>
          <p:cNvPr id="43" name="文本框 43">
            <a:extLst>
              <a:ext uri="{FF2B5EF4-FFF2-40B4-BE49-F238E27FC236}">
                <a16:creationId xmlns:a16="http://schemas.microsoft.com/office/drawing/2014/main" id="{AC69150A-F529-3646-8A62-7A8F635D487E}"/>
              </a:ext>
            </a:extLst>
          </p:cNvPr>
          <p:cNvSpPr txBox="1"/>
          <p:nvPr/>
        </p:nvSpPr>
        <p:spPr>
          <a:xfrm>
            <a:off x="2001849" y="1479532"/>
            <a:ext cx="20290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Antibiotic (Area of effect)</a:t>
            </a:r>
            <a:endParaRPr lang="zh-CN" altLang="en-US" sz="1400" dirty="0"/>
          </a:p>
        </p:txBody>
      </p:sp>
      <p:sp>
        <p:nvSpPr>
          <p:cNvPr id="44" name="文本框 44">
            <a:extLst>
              <a:ext uri="{FF2B5EF4-FFF2-40B4-BE49-F238E27FC236}">
                <a16:creationId xmlns:a16="http://schemas.microsoft.com/office/drawing/2014/main" id="{3EA5A93F-FBE2-E044-AD83-451E81855EE1}"/>
              </a:ext>
            </a:extLst>
          </p:cNvPr>
          <p:cNvSpPr txBox="1"/>
          <p:nvPr/>
        </p:nvSpPr>
        <p:spPr>
          <a:xfrm>
            <a:off x="5958630" y="1487707"/>
            <a:ext cx="14726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Phages (targeted)</a:t>
            </a:r>
            <a:endParaRPr lang="zh-CN" altLang="en-US" sz="1400" dirty="0"/>
          </a:p>
        </p:txBody>
      </p:sp>
      <p:sp>
        <p:nvSpPr>
          <p:cNvPr id="45" name="矩形 46">
            <a:extLst>
              <a:ext uri="{FF2B5EF4-FFF2-40B4-BE49-F238E27FC236}">
                <a16:creationId xmlns:a16="http://schemas.microsoft.com/office/drawing/2014/main" id="{B0BE761D-3383-1844-867E-C04B69AE4940}"/>
              </a:ext>
            </a:extLst>
          </p:cNvPr>
          <p:cNvSpPr/>
          <p:nvPr/>
        </p:nvSpPr>
        <p:spPr>
          <a:xfrm>
            <a:off x="1367979" y="1121552"/>
            <a:ext cx="249825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rgbClr val="000000"/>
                </a:solidFill>
              </a:rPr>
              <a:t>Used as antibiotics</a:t>
            </a:r>
            <a:endParaRPr lang="zh-CN" altLang="en-US" sz="2000" dirty="0"/>
          </a:p>
        </p:txBody>
      </p:sp>
      <p:pic>
        <p:nvPicPr>
          <p:cNvPr id="46" name="图片 47">
            <a:extLst>
              <a:ext uri="{FF2B5EF4-FFF2-40B4-BE49-F238E27FC236}">
                <a16:creationId xmlns:a16="http://schemas.microsoft.com/office/drawing/2014/main" id="{85DFE254-4655-E24F-A14C-261390B9CB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33550">
            <a:off x="6760981" y="1971895"/>
            <a:ext cx="296044" cy="321420"/>
          </a:xfrm>
          <a:prstGeom prst="rect">
            <a:avLst/>
          </a:prstGeom>
        </p:spPr>
      </p:pic>
      <p:pic>
        <p:nvPicPr>
          <p:cNvPr id="47" name="图片 3">
            <a:extLst>
              <a:ext uri="{FF2B5EF4-FFF2-40B4-BE49-F238E27FC236}">
                <a16:creationId xmlns:a16="http://schemas.microsoft.com/office/drawing/2014/main" id="{8591403A-3D53-6343-A089-2EBBDFA21FA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01984">
            <a:off x="6936589" y="3038308"/>
            <a:ext cx="390493" cy="194275"/>
          </a:xfrm>
          <a:prstGeom prst="rect">
            <a:avLst/>
          </a:prstGeom>
        </p:spPr>
      </p:pic>
      <p:pic>
        <p:nvPicPr>
          <p:cNvPr id="48" name="图片 6">
            <a:extLst>
              <a:ext uri="{FF2B5EF4-FFF2-40B4-BE49-F238E27FC236}">
                <a16:creationId xmlns:a16="http://schemas.microsoft.com/office/drawing/2014/main" id="{2CC18F8F-49F7-2941-ACD6-B9D56FC7A36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2683" y="2808406"/>
            <a:ext cx="634707" cy="642666"/>
          </a:xfrm>
          <a:prstGeom prst="rect">
            <a:avLst/>
          </a:prstGeom>
        </p:spPr>
      </p:pic>
      <p:pic>
        <p:nvPicPr>
          <p:cNvPr id="49" name="图片 39">
            <a:extLst>
              <a:ext uri="{FF2B5EF4-FFF2-40B4-BE49-F238E27FC236}">
                <a16:creationId xmlns:a16="http://schemas.microsoft.com/office/drawing/2014/main" id="{A44E3A09-A2FD-FC4A-8832-B1CAD47681F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01984">
            <a:off x="3121843" y="3076308"/>
            <a:ext cx="390493" cy="194275"/>
          </a:xfrm>
          <a:prstGeom prst="rect">
            <a:avLst/>
          </a:prstGeom>
        </p:spPr>
      </p:pic>
      <p:sp>
        <p:nvSpPr>
          <p:cNvPr id="50" name="五边形 59">
            <a:extLst>
              <a:ext uri="{FF2B5EF4-FFF2-40B4-BE49-F238E27FC236}">
                <a16:creationId xmlns:a16="http://schemas.microsoft.com/office/drawing/2014/main" id="{111A4D89-519A-2946-ADC3-2FA9919DC65B}"/>
              </a:ext>
            </a:extLst>
          </p:cNvPr>
          <p:cNvSpPr/>
          <p:nvPr/>
        </p:nvSpPr>
        <p:spPr>
          <a:xfrm>
            <a:off x="854362" y="1221483"/>
            <a:ext cx="381119" cy="181497"/>
          </a:xfrm>
          <a:prstGeom prst="homePlate">
            <a:avLst>
              <a:gd name="adj" fmla="val 47313"/>
            </a:avLst>
          </a:prstGeom>
          <a:solidFill>
            <a:srgbClr val="701944"/>
          </a:solidFill>
          <a:ln>
            <a:solidFill>
              <a:srgbClr val="7019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燕尾形 60">
            <a:extLst>
              <a:ext uri="{FF2B5EF4-FFF2-40B4-BE49-F238E27FC236}">
                <a16:creationId xmlns:a16="http://schemas.microsoft.com/office/drawing/2014/main" id="{93F66160-A84D-5842-A7DB-356EBABAFC04}"/>
              </a:ext>
            </a:extLst>
          </p:cNvPr>
          <p:cNvSpPr/>
          <p:nvPr/>
        </p:nvSpPr>
        <p:spPr>
          <a:xfrm>
            <a:off x="1195375" y="1221482"/>
            <a:ext cx="174768" cy="181498"/>
          </a:xfrm>
          <a:prstGeom prst="chevron">
            <a:avLst/>
          </a:prstGeom>
          <a:solidFill>
            <a:srgbClr val="701944">
              <a:alpha val="60000"/>
            </a:srgbClr>
          </a:solidFill>
          <a:ln>
            <a:solidFill>
              <a:srgbClr val="A975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52" name="直接连接符 4">
            <a:extLst>
              <a:ext uri="{FF2B5EF4-FFF2-40B4-BE49-F238E27FC236}">
                <a16:creationId xmlns:a16="http://schemas.microsoft.com/office/drawing/2014/main" id="{C8E0FD9A-19F8-8843-8A36-504F75E3EA30}"/>
              </a:ext>
            </a:extLst>
          </p:cNvPr>
          <p:cNvCxnSpPr/>
          <p:nvPr/>
        </p:nvCxnSpPr>
        <p:spPr>
          <a:xfrm>
            <a:off x="662221" y="889313"/>
            <a:ext cx="6892465" cy="17921"/>
          </a:xfrm>
          <a:prstGeom prst="line">
            <a:avLst/>
          </a:prstGeom>
          <a:ln w="19050">
            <a:solidFill>
              <a:srgbClr val="7019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6703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4" grpId="0" animBg="1"/>
      <p:bldP spid="35" grpId="0" animBg="1"/>
      <p:bldP spid="36" grpId="0" animBg="1"/>
      <p:bldP spid="37" grpId="0" animBg="1"/>
      <p:bldP spid="40" grpId="0" animBg="1"/>
      <p:bldP spid="43" grpId="0"/>
      <p:bldP spid="4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3FA85B-AEAB-D24A-BD53-C05EF0F21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079" y="136524"/>
            <a:ext cx="7886700" cy="1325563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rgbClr val="701944"/>
                </a:solidFill>
                <a:latin typeface="+mn-lt"/>
              </a:rPr>
              <a:t>Two research problems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115EAD-AD1A-0B40-8A23-3BF13071A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FDA5E-6C12-4BB4-9E17-838C360467A1}" type="slidenum">
              <a:rPr lang="zh-CN" altLang="en-US" smtClean="0"/>
              <a:t>11</a:t>
            </a:fld>
            <a:endParaRPr lang="zh-CN" altLang="en-US"/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A7B79E21-898A-BF44-B7C3-8ABEED122D33}"/>
              </a:ext>
            </a:extLst>
          </p:cNvPr>
          <p:cNvCxnSpPr/>
          <p:nvPr/>
        </p:nvCxnSpPr>
        <p:spPr>
          <a:xfrm>
            <a:off x="662221" y="1021665"/>
            <a:ext cx="6892465" cy="17921"/>
          </a:xfrm>
          <a:prstGeom prst="line">
            <a:avLst/>
          </a:prstGeom>
          <a:ln w="19050">
            <a:solidFill>
              <a:srgbClr val="7019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灯片编号占位符 2">
            <a:extLst>
              <a:ext uri="{FF2B5EF4-FFF2-40B4-BE49-F238E27FC236}">
                <a16:creationId xmlns:a16="http://schemas.microsoft.com/office/drawing/2014/main" id="{CF957E56-B096-0B4E-A5C3-ECB8A5471248}"/>
              </a:ext>
            </a:extLst>
          </p:cNvPr>
          <p:cNvSpPr txBox="1">
            <a:spLocks/>
          </p:cNvSpPr>
          <p:nvPr/>
        </p:nvSpPr>
        <p:spPr>
          <a:xfrm>
            <a:off x="7968343" y="644549"/>
            <a:ext cx="31840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dirty="0">
                <a:solidFill>
                  <a:schemeClr val="bg1"/>
                </a:solidFill>
              </a:rPr>
              <a:t>3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  <p:cxnSp>
        <p:nvCxnSpPr>
          <p:cNvPr id="8" name="直接连接符 28">
            <a:extLst>
              <a:ext uri="{FF2B5EF4-FFF2-40B4-BE49-F238E27FC236}">
                <a16:creationId xmlns:a16="http://schemas.microsoft.com/office/drawing/2014/main" id="{B694DCBF-E8E0-6645-BFCA-117C197A785B}"/>
              </a:ext>
            </a:extLst>
          </p:cNvPr>
          <p:cNvCxnSpPr/>
          <p:nvPr/>
        </p:nvCxnSpPr>
        <p:spPr>
          <a:xfrm>
            <a:off x="8046546" y="949654"/>
            <a:ext cx="16273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29">
            <a:extLst>
              <a:ext uri="{FF2B5EF4-FFF2-40B4-BE49-F238E27FC236}">
                <a16:creationId xmlns:a16="http://schemas.microsoft.com/office/drawing/2014/main" id="{9DDDA705-A9CD-3C4D-B524-6E1BFF291860}"/>
              </a:ext>
            </a:extLst>
          </p:cNvPr>
          <p:cNvCxnSpPr/>
          <p:nvPr/>
        </p:nvCxnSpPr>
        <p:spPr>
          <a:xfrm>
            <a:off x="8046546" y="991753"/>
            <a:ext cx="16273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FC21AFEA-3011-5042-A027-09FF5EA89904}"/>
              </a:ext>
            </a:extLst>
          </p:cNvPr>
          <p:cNvSpPr txBox="1"/>
          <p:nvPr/>
        </p:nvSpPr>
        <p:spPr>
          <a:xfrm>
            <a:off x="662222" y="2846677"/>
            <a:ext cx="566687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altLang="zh-CN" sz="2400" dirty="0"/>
              <a:t>2.</a:t>
            </a:r>
            <a:r>
              <a:rPr lang="zh-CN" altLang="en-US" sz="2400" dirty="0"/>
              <a:t> </a:t>
            </a:r>
            <a:r>
              <a:rPr lang="en-US" altLang="zh-CN" sz="2400" dirty="0"/>
              <a:t>Find the phage-bacteria interactions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8092BF05-5933-9D42-A629-A26E4CF7188B}"/>
              </a:ext>
            </a:extLst>
          </p:cNvPr>
          <p:cNvSpPr txBox="1"/>
          <p:nvPr/>
        </p:nvSpPr>
        <p:spPr>
          <a:xfrm>
            <a:off x="662221" y="1970721"/>
            <a:ext cx="64930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altLang="zh-CN" sz="2400" dirty="0"/>
              <a:t>1.</a:t>
            </a:r>
            <a:r>
              <a:rPr lang="zh-CN" altLang="en-US" sz="2400" dirty="0"/>
              <a:t> </a:t>
            </a:r>
            <a:r>
              <a:rPr lang="en-US" altLang="zh-CN" sz="2400" dirty="0"/>
              <a:t>Identify phages from metagenomic data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A29E565-C28F-384F-829E-7F655F61EA41}"/>
              </a:ext>
            </a:extLst>
          </p:cNvPr>
          <p:cNvSpPr txBox="1"/>
          <p:nvPr/>
        </p:nvSpPr>
        <p:spPr>
          <a:xfrm>
            <a:off x="595079" y="4458924"/>
            <a:ext cx="826569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u="sng" dirty="0">
                <a:solidFill>
                  <a:schemeClr val="bg1">
                    <a:lumMod val="50000"/>
                  </a:schemeClr>
                </a:solidFill>
              </a:rPr>
              <a:t>Jiayu Shang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Xubo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 Tang,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Ruocheng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 Guo, </a:t>
            </a:r>
            <a:r>
              <a:rPr lang="en-US" sz="1200" b="1" dirty="0">
                <a:solidFill>
                  <a:schemeClr val="bg1">
                    <a:lumMod val="50000"/>
                  </a:schemeClr>
                </a:solidFill>
              </a:rPr>
              <a:t>Yanni Sun</a:t>
            </a:r>
            <a:r>
              <a:rPr lang="zh-CN" altLang="en-US" sz="1200" b="1" dirty="0">
                <a:solidFill>
                  <a:schemeClr val="bg1">
                    <a:lumMod val="50000"/>
                  </a:schemeClr>
                </a:solidFill>
              </a:rPr>
              <a:t>*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, Accurate identification of bacteriophages from metagenomic data using Transformer, Briefings in Bioinformatics, Volume 23, Issue 4, July 2022, bbac258,</a:t>
            </a:r>
          </a:p>
          <a:p>
            <a:r>
              <a:rPr lang="en-US" sz="1200" u="sng" dirty="0">
                <a:solidFill>
                  <a:schemeClr val="bg1">
                    <a:lumMod val="50000"/>
                  </a:schemeClr>
                </a:solidFill>
              </a:rPr>
              <a:t>Jiayu Shang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Jinzhe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 Jiang, and </a:t>
            </a:r>
            <a:r>
              <a:rPr lang="en-US" sz="1200" b="1" dirty="0">
                <a:solidFill>
                  <a:schemeClr val="bg1">
                    <a:lumMod val="50000"/>
                  </a:schemeClr>
                </a:solidFill>
              </a:rPr>
              <a:t>Yanni Sun*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, "Bacteriophage classification for assembled contigs using Graph Convolutional Network", the 29</a:t>
            </a:r>
            <a:r>
              <a:rPr lang="en-US" sz="1200" baseline="30000" dirty="0">
                <a:solidFill>
                  <a:schemeClr val="bg1">
                    <a:lumMod val="50000"/>
                  </a:schemeClr>
                </a:solidFill>
              </a:rPr>
              <a:t>th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 Annual International Conference on Intelligent Systems for Molecular Biology and the 20</a:t>
            </a:r>
            <a:r>
              <a:rPr lang="en-US" sz="1200" baseline="30000" dirty="0">
                <a:solidFill>
                  <a:schemeClr val="bg1">
                    <a:lumMod val="50000"/>
                  </a:schemeClr>
                </a:solidFill>
              </a:rPr>
              <a:t>th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 European Conference on Computational Biology (</a:t>
            </a:r>
            <a:r>
              <a:rPr lang="en-US" sz="1200" i="1" dirty="0">
                <a:solidFill>
                  <a:schemeClr val="bg1">
                    <a:lumMod val="50000"/>
                  </a:schemeClr>
                </a:solidFill>
              </a:rPr>
              <a:t>ISMB/ECCB 2021)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  July 25, 2021 </a:t>
            </a:r>
            <a:r>
              <a:rPr lang="en-US" sz="1200" b="1" dirty="0">
                <a:solidFill>
                  <a:schemeClr val="bg1">
                    <a:lumMod val="50000"/>
                  </a:schemeClr>
                </a:solidFill>
              </a:rPr>
              <a:t>acceptance rate: 18%</a:t>
            </a:r>
            <a:endParaRPr lang="en-HK" sz="12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1200" u="sng" dirty="0" err="1">
                <a:solidFill>
                  <a:schemeClr val="bg1">
                    <a:lumMod val="50000"/>
                  </a:schemeClr>
                </a:solidFill>
              </a:rPr>
              <a:t>Jiayu</a:t>
            </a:r>
            <a:r>
              <a:rPr lang="en-US" sz="1200" u="sng" dirty="0">
                <a:solidFill>
                  <a:schemeClr val="bg1">
                    <a:lumMod val="50000"/>
                  </a:schemeClr>
                </a:solidFill>
              </a:rPr>
              <a:t> Shang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 and </a:t>
            </a:r>
            <a:r>
              <a:rPr lang="en-US" sz="1200" b="1" dirty="0">
                <a:solidFill>
                  <a:schemeClr val="bg1">
                    <a:lumMod val="50000"/>
                  </a:schemeClr>
                </a:solidFill>
              </a:rPr>
              <a:t>Yanni Sun*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, "Detecting the hosts of bacteriophages using GCN-based semi-supervised learning", </a:t>
            </a:r>
            <a:r>
              <a:rPr lang="en-US" sz="1200" i="1" dirty="0">
                <a:solidFill>
                  <a:schemeClr val="bg1">
                    <a:lumMod val="50000"/>
                  </a:schemeClr>
                </a:solidFill>
              </a:rPr>
              <a:t>BMC Biology,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 2021</a:t>
            </a:r>
          </a:p>
        </p:txBody>
      </p:sp>
    </p:spTree>
    <p:extLst>
      <p:ext uri="{BB962C8B-B14F-4D97-AF65-F5344CB8AC3E}">
        <p14:creationId xmlns:p14="http://schemas.microsoft.com/office/powerpoint/2010/main" val="37107220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图片 28">
            <a:extLst>
              <a:ext uri="{FF2B5EF4-FFF2-40B4-BE49-F238E27FC236}">
                <a16:creationId xmlns:a16="http://schemas.microsoft.com/office/drawing/2014/main" id="{24C39908-0ADA-9A05-B9E1-2D8E9C2029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8347" y="3201306"/>
            <a:ext cx="3337274" cy="2314940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568589" y="525737"/>
            <a:ext cx="65420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rgbClr val="701944"/>
                </a:solidFill>
              </a:rPr>
              <a:t>Phage identification: problem formulation </a:t>
            </a:r>
            <a:endParaRPr lang="zh-CN" altLang="en-US" sz="2800" b="1" dirty="0">
              <a:solidFill>
                <a:srgbClr val="701944"/>
              </a:solidFill>
            </a:endParaRPr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592675" y="3564242"/>
            <a:ext cx="727328" cy="1352060"/>
          </a:xfrm>
          <a:prstGeom prst="rect">
            <a:avLst/>
          </a:prstGeom>
        </p:spPr>
      </p:pic>
      <p:sp>
        <p:nvSpPr>
          <p:cNvPr id="25" name="文本框 24"/>
          <p:cNvSpPr txBox="1"/>
          <p:nvPr/>
        </p:nvSpPr>
        <p:spPr>
          <a:xfrm>
            <a:off x="2561061" y="5662316"/>
            <a:ext cx="268727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DNA sequences (</a:t>
            </a:r>
            <a:r>
              <a:rPr lang="en-US" altLang="zh-CN" sz="1400" b="1" dirty="0"/>
              <a:t>contigs</a:t>
            </a:r>
            <a:r>
              <a:rPr lang="en-US" altLang="zh-CN" sz="1400" dirty="0"/>
              <a:t>) obtained</a:t>
            </a:r>
          </a:p>
          <a:p>
            <a:r>
              <a:rPr lang="en-US" altLang="zh-CN" sz="1400" dirty="0"/>
              <a:t>using sequencing data analysis</a:t>
            </a:r>
          </a:p>
          <a:p>
            <a:endParaRPr lang="zh-CN" altLang="en-US" sz="1400" dirty="0"/>
          </a:p>
        </p:txBody>
      </p:sp>
      <p:cxnSp>
        <p:nvCxnSpPr>
          <p:cNvPr id="28" name="直接连接符 27"/>
          <p:cNvCxnSpPr/>
          <p:nvPr/>
        </p:nvCxnSpPr>
        <p:spPr>
          <a:xfrm>
            <a:off x="630560" y="1011115"/>
            <a:ext cx="6892465" cy="17921"/>
          </a:xfrm>
          <a:prstGeom prst="line">
            <a:avLst/>
          </a:prstGeom>
          <a:ln w="19050">
            <a:solidFill>
              <a:srgbClr val="7019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灯片编号占位符 2"/>
          <p:cNvSpPr txBox="1">
            <a:spLocks/>
          </p:cNvSpPr>
          <p:nvPr/>
        </p:nvSpPr>
        <p:spPr>
          <a:xfrm>
            <a:off x="7945596" y="622925"/>
            <a:ext cx="31840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dirty="0">
                <a:solidFill>
                  <a:schemeClr val="bg1"/>
                </a:solidFill>
              </a:rPr>
              <a:t>4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  <p:cxnSp>
        <p:nvCxnSpPr>
          <p:cNvPr id="32" name="直接连接符 31"/>
          <p:cNvCxnSpPr/>
          <p:nvPr/>
        </p:nvCxnSpPr>
        <p:spPr>
          <a:xfrm>
            <a:off x="8023799" y="928030"/>
            <a:ext cx="16273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8023799" y="970129"/>
            <a:ext cx="16273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5930" y="5230222"/>
            <a:ext cx="1268791" cy="376137"/>
          </a:xfrm>
          <a:prstGeom prst="rect">
            <a:avLst/>
          </a:prstGeom>
        </p:spPr>
      </p:pic>
      <p:sp>
        <p:nvSpPr>
          <p:cNvPr id="42" name="文本框 41"/>
          <p:cNvSpPr txBox="1"/>
          <p:nvPr/>
        </p:nvSpPr>
        <p:spPr>
          <a:xfrm>
            <a:off x="4235583" y="3357870"/>
            <a:ext cx="160749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/>
              <a:t>Binary</a:t>
            </a:r>
          </a:p>
          <a:p>
            <a:r>
              <a:rPr lang="en-US" altLang="zh-CN" sz="2000" b="1" dirty="0"/>
              <a:t>classification</a:t>
            </a:r>
            <a:endParaRPr lang="zh-CN" altLang="en-US" sz="2000" b="1" dirty="0"/>
          </a:p>
        </p:txBody>
      </p:sp>
      <p:sp>
        <p:nvSpPr>
          <p:cNvPr id="41" name="矩形 40"/>
          <p:cNvSpPr/>
          <p:nvPr/>
        </p:nvSpPr>
        <p:spPr>
          <a:xfrm>
            <a:off x="7605071" y="6502041"/>
            <a:ext cx="127150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800" dirty="0">
                <a:solidFill>
                  <a:schemeClr val="bg1">
                    <a:lumMod val="50000"/>
                  </a:schemeClr>
                </a:solidFill>
              </a:rPr>
              <a:t>Material source: </a:t>
            </a:r>
            <a:r>
              <a:rPr lang="de-DE" altLang="zh-CN" sz="800" dirty="0">
                <a:solidFill>
                  <a:schemeClr val="bg1">
                    <a:lumMod val="50000"/>
                  </a:schemeClr>
                </a:solidFill>
              </a:rPr>
              <a:t>viralzone</a:t>
            </a:r>
          </a:p>
        </p:txBody>
      </p:sp>
      <p:pic>
        <p:nvPicPr>
          <p:cNvPr id="44" name="Picture 43" descr="A picture containing text&#10;&#10;Description automatically generated">
            <a:extLst>
              <a:ext uri="{FF2B5EF4-FFF2-40B4-BE49-F238E27FC236}">
                <a16:creationId xmlns:a16="http://schemas.microsoft.com/office/drawing/2014/main" id="{5BBDB690-FA71-504C-AA9E-4984942CD2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364" y="1241919"/>
            <a:ext cx="795410" cy="817115"/>
          </a:xfrm>
          <a:prstGeom prst="rect">
            <a:avLst/>
          </a:prstGeom>
        </p:spPr>
      </p:pic>
      <p:grpSp>
        <p:nvGrpSpPr>
          <p:cNvPr id="45" name="Group 44">
            <a:extLst>
              <a:ext uri="{FF2B5EF4-FFF2-40B4-BE49-F238E27FC236}">
                <a16:creationId xmlns:a16="http://schemas.microsoft.com/office/drawing/2014/main" id="{4CC5C0B8-29A1-3741-997E-E27F93D5D225}"/>
              </a:ext>
            </a:extLst>
          </p:cNvPr>
          <p:cNvGrpSpPr/>
          <p:nvPr/>
        </p:nvGrpSpPr>
        <p:grpSpPr>
          <a:xfrm>
            <a:off x="1544248" y="1045104"/>
            <a:ext cx="1723166" cy="1273542"/>
            <a:chOff x="3631011" y="700087"/>
            <a:chExt cx="3486150" cy="2576513"/>
          </a:xfrm>
        </p:grpSpPr>
        <p:pic>
          <p:nvPicPr>
            <p:cNvPr id="46" name="Picture 45" descr="A picture containing ground, paving&#10;&#10;Description automatically generated">
              <a:extLst>
                <a:ext uri="{FF2B5EF4-FFF2-40B4-BE49-F238E27FC236}">
                  <a16:creationId xmlns:a16="http://schemas.microsoft.com/office/drawing/2014/main" id="{300F2C7B-4EF2-CE43-9370-985133768CC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51686" y="795336"/>
              <a:ext cx="3044800" cy="2283600"/>
            </a:xfrm>
            <a:prstGeom prst="rect">
              <a:avLst/>
            </a:prstGeom>
          </p:spPr>
        </p:pic>
        <p:sp>
          <p:nvSpPr>
            <p:cNvPr id="47" name="Freeform: Shape 19">
              <a:extLst>
                <a:ext uri="{FF2B5EF4-FFF2-40B4-BE49-F238E27FC236}">
                  <a16:creationId xmlns:a16="http://schemas.microsoft.com/office/drawing/2014/main" id="{119CF6C4-AB06-9845-8DBE-B429240ACC6E}"/>
                </a:ext>
              </a:extLst>
            </p:cNvPr>
            <p:cNvSpPr/>
            <p:nvPr/>
          </p:nvSpPr>
          <p:spPr>
            <a:xfrm>
              <a:off x="3631011" y="700087"/>
              <a:ext cx="3486150" cy="2576513"/>
            </a:xfrm>
            <a:custGeom>
              <a:avLst/>
              <a:gdLst>
                <a:gd name="connsiteX0" fmla="*/ 1600199 w 3114675"/>
                <a:gd name="connsiteY0" fmla="*/ 176213 h 2283600"/>
                <a:gd name="connsiteX1" fmla="*/ 685799 w 3114675"/>
                <a:gd name="connsiteY1" fmla="*/ 1090613 h 2283600"/>
                <a:gd name="connsiteX2" fmla="*/ 1600199 w 3114675"/>
                <a:gd name="connsiteY2" fmla="*/ 2005013 h 2283600"/>
                <a:gd name="connsiteX3" fmla="*/ 2514599 w 3114675"/>
                <a:gd name="connsiteY3" fmla="*/ 1090613 h 2283600"/>
                <a:gd name="connsiteX4" fmla="*/ 1600199 w 3114675"/>
                <a:gd name="connsiteY4" fmla="*/ 176213 h 2283600"/>
                <a:gd name="connsiteX5" fmla="*/ 0 w 3114675"/>
                <a:gd name="connsiteY5" fmla="*/ 0 h 2283600"/>
                <a:gd name="connsiteX6" fmla="*/ 3114675 w 3114675"/>
                <a:gd name="connsiteY6" fmla="*/ 0 h 2283600"/>
                <a:gd name="connsiteX7" fmla="*/ 3114675 w 3114675"/>
                <a:gd name="connsiteY7" fmla="*/ 2283600 h 2283600"/>
                <a:gd name="connsiteX8" fmla="*/ 0 w 3114675"/>
                <a:gd name="connsiteY8" fmla="*/ 2283600 h 228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14675" h="2283600">
                  <a:moveTo>
                    <a:pt x="1600199" y="176213"/>
                  </a:moveTo>
                  <a:cubicBezTo>
                    <a:pt x="1095190" y="176213"/>
                    <a:pt x="685799" y="585604"/>
                    <a:pt x="685799" y="1090613"/>
                  </a:cubicBezTo>
                  <a:cubicBezTo>
                    <a:pt x="685799" y="1595622"/>
                    <a:pt x="1095190" y="2005013"/>
                    <a:pt x="1600199" y="2005013"/>
                  </a:cubicBezTo>
                  <a:cubicBezTo>
                    <a:pt x="2105208" y="2005013"/>
                    <a:pt x="2514599" y="1595622"/>
                    <a:pt x="2514599" y="1090613"/>
                  </a:cubicBezTo>
                  <a:cubicBezTo>
                    <a:pt x="2514599" y="585604"/>
                    <a:pt x="2105208" y="176213"/>
                    <a:pt x="1600199" y="176213"/>
                  </a:cubicBezTo>
                  <a:close/>
                  <a:moveTo>
                    <a:pt x="0" y="0"/>
                  </a:moveTo>
                  <a:lnTo>
                    <a:pt x="3114675" y="0"/>
                  </a:lnTo>
                  <a:lnTo>
                    <a:pt x="3114675" y="2283600"/>
                  </a:lnTo>
                  <a:lnTo>
                    <a:pt x="0" y="228360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LID4096"/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C03D4AE4-2942-D94B-9513-2F154F3BFF10}"/>
              </a:ext>
            </a:extLst>
          </p:cNvPr>
          <p:cNvGrpSpPr/>
          <p:nvPr/>
        </p:nvGrpSpPr>
        <p:grpSpPr>
          <a:xfrm>
            <a:off x="3145870" y="1064512"/>
            <a:ext cx="1740386" cy="1286269"/>
            <a:chOff x="7337836" y="700087"/>
            <a:chExt cx="3486150" cy="2576513"/>
          </a:xfrm>
        </p:grpSpPr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6C9B51D2-4A04-8642-8ACC-1F7D621E2A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1741" b="28273"/>
            <a:stretch/>
          </p:blipFill>
          <p:spPr>
            <a:xfrm>
              <a:off x="7337836" y="858402"/>
              <a:ext cx="3368759" cy="2105025"/>
            </a:xfrm>
            <a:prstGeom prst="rect">
              <a:avLst/>
            </a:prstGeom>
          </p:spPr>
        </p:pic>
        <p:sp>
          <p:nvSpPr>
            <p:cNvPr id="50" name="Freeform: Shape 20">
              <a:extLst>
                <a:ext uri="{FF2B5EF4-FFF2-40B4-BE49-F238E27FC236}">
                  <a16:creationId xmlns:a16="http://schemas.microsoft.com/office/drawing/2014/main" id="{2D8370F7-C011-1148-85E3-B829AF6D2BD9}"/>
                </a:ext>
              </a:extLst>
            </p:cNvPr>
            <p:cNvSpPr/>
            <p:nvPr/>
          </p:nvSpPr>
          <p:spPr>
            <a:xfrm>
              <a:off x="7337836" y="700087"/>
              <a:ext cx="3486150" cy="2576513"/>
            </a:xfrm>
            <a:custGeom>
              <a:avLst/>
              <a:gdLst>
                <a:gd name="connsiteX0" fmla="*/ 1600199 w 3114675"/>
                <a:gd name="connsiteY0" fmla="*/ 176213 h 2283600"/>
                <a:gd name="connsiteX1" fmla="*/ 685799 w 3114675"/>
                <a:gd name="connsiteY1" fmla="*/ 1090613 h 2283600"/>
                <a:gd name="connsiteX2" fmla="*/ 1600199 w 3114675"/>
                <a:gd name="connsiteY2" fmla="*/ 2005013 h 2283600"/>
                <a:gd name="connsiteX3" fmla="*/ 2514599 w 3114675"/>
                <a:gd name="connsiteY3" fmla="*/ 1090613 h 2283600"/>
                <a:gd name="connsiteX4" fmla="*/ 1600199 w 3114675"/>
                <a:gd name="connsiteY4" fmla="*/ 176213 h 2283600"/>
                <a:gd name="connsiteX5" fmla="*/ 0 w 3114675"/>
                <a:gd name="connsiteY5" fmla="*/ 0 h 2283600"/>
                <a:gd name="connsiteX6" fmla="*/ 3114675 w 3114675"/>
                <a:gd name="connsiteY6" fmla="*/ 0 h 2283600"/>
                <a:gd name="connsiteX7" fmla="*/ 3114675 w 3114675"/>
                <a:gd name="connsiteY7" fmla="*/ 2283600 h 2283600"/>
                <a:gd name="connsiteX8" fmla="*/ 0 w 3114675"/>
                <a:gd name="connsiteY8" fmla="*/ 2283600 h 228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14675" h="2283600">
                  <a:moveTo>
                    <a:pt x="1600199" y="176213"/>
                  </a:moveTo>
                  <a:cubicBezTo>
                    <a:pt x="1095190" y="176213"/>
                    <a:pt x="685799" y="585604"/>
                    <a:pt x="685799" y="1090613"/>
                  </a:cubicBezTo>
                  <a:cubicBezTo>
                    <a:pt x="685799" y="1595622"/>
                    <a:pt x="1095190" y="2005013"/>
                    <a:pt x="1600199" y="2005013"/>
                  </a:cubicBezTo>
                  <a:cubicBezTo>
                    <a:pt x="2105208" y="2005013"/>
                    <a:pt x="2514599" y="1595622"/>
                    <a:pt x="2514599" y="1090613"/>
                  </a:cubicBezTo>
                  <a:cubicBezTo>
                    <a:pt x="2514599" y="585604"/>
                    <a:pt x="2105208" y="176213"/>
                    <a:pt x="1600199" y="176213"/>
                  </a:cubicBezTo>
                  <a:close/>
                  <a:moveTo>
                    <a:pt x="0" y="0"/>
                  </a:moveTo>
                  <a:lnTo>
                    <a:pt x="3114675" y="0"/>
                  </a:lnTo>
                  <a:lnTo>
                    <a:pt x="3114675" y="2283600"/>
                  </a:lnTo>
                  <a:lnTo>
                    <a:pt x="0" y="228360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LID4096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66D5CD8-9667-8149-AA2F-344BF74F9851}"/>
              </a:ext>
            </a:extLst>
          </p:cNvPr>
          <p:cNvGrpSpPr/>
          <p:nvPr/>
        </p:nvGrpSpPr>
        <p:grpSpPr>
          <a:xfrm>
            <a:off x="2748413" y="1277356"/>
            <a:ext cx="1028700" cy="1028700"/>
            <a:chOff x="8075674" y="4142526"/>
            <a:chExt cx="2560320" cy="2560320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4769E99F-2D57-F745-842C-BFF99B8F4730}"/>
                </a:ext>
              </a:extLst>
            </p:cNvPr>
            <p:cNvSpPr/>
            <p:nvPr/>
          </p:nvSpPr>
          <p:spPr>
            <a:xfrm>
              <a:off x="8075674" y="4142526"/>
              <a:ext cx="2560320" cy="2560320"/>
            </a:xfrm>
            <a:prstGeom prst="ellipse">
              <a:avLst/>
            </a:prstGeom>
            <a:solidFill>
              <a:srgbClr val="FFFFFF"/>
            </a:solidFill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pic>
          <p:nvPicPr>
            <p:cNvPr id="53" name="Graphic 52" descr="Covid-19 with solid fill">
              <a:extLst>
                <a:ext uri="{FF2B5EF4-FFF2-40B4-BE49-F238E27FC236}">
                  <a16:creationId xmlns:a16="http://schemas.microsoft.com/office/drawing/2014/main" id="{F88EE6EB-827F-F34D-8DF3-33BC6A830B4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8278394" y="4900390"/>
              <a:ext cx="914400" cy="914400"/>
            </a:xfrm>
            <a:prstGeom prst="rect">
              <a:avLst/>
            </a:prstGeom>
          </p:spPr>
        </p:pic>
        <p:pic>
          <p:nvPicPr>
            <p:cNvPr id="54" name="Graphic 53" descr="Germ outline">
              <a:extLst>
                <a:ext uri="{FF2B5EF4-FFF2-40B4-BE49-F238E27FC236}">
                  <a16:creationId xmlns:a16="http://schemas.microsoft.com/office/drawing/2014/main" id="{AE613011-A1C7-E541-A68D-E17B27582B4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8999994" y="4142526"/>
              <a:ext cx="914400" cy="914400"/>
            </a:xfrm>
            <a:prstGeom prst="rect">
              <a:avLst/>
            </a:prstGeom>
          </p:spPr>
        </p:pic>
        <p:pic>
          <p:nvPicPr>
            <p:cNvPr id="55" name="Graphic 54" descr="Germ outline">
              <a:extLst>
                <a:ext uri="{FF2B5EF4-FFF2-40B4-BE49-F238E27FC236}">
                  <a16:creationId xmlns:a16="http://schemas.microsoft.com/office/drawing/2014/main" id="{29975BDF-52B5-4147-B871-7C73FFBCBA4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9369223" y="5056926"/>
              <a:ext cx="914400" cy="914400"/>
            </a:xfrm>
            <a:prstGeom prst="rect">
              <a:avLst/>
            </a:prstGeom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8076FD37-AA0D-5344-927D-4F55FD24B20F}"/>
              </a:ext>
            </a:extLst>
          </p:cNvPr>
          <p:cNvGrpSpPr/>
          <p:nvPr/>
        </p:nvGrpSpPr>
        <p:grpSpPr>
          <a:xfrm>
            <a:off x="1102000" y="1285727"/>
            <a:ext cx="1028700" cy="1028700"/>
            <a:chOff x="4336166" y="4114413"/>
            <a:chExt cx="2560320" cy="2560320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286291F4-A4FB-154C-A8E2-0472850CB390}"/>
                </a:ext>
              </a:extLst>
            </p:cNvPr>
            <p:cNvSpPr/>
            <p:nvPr/>
          </p:nvSpPr>
          <p:spPr>
            <a:xfrm>
              <a:off x="4336166" y="4114413"/>
              <a:ext cx="2560320" cy="2560320"/>
            </a:xfrm>
            <a:prstGeom prst="ellipse">
              <a:avLst/>
            </a:prstGeom>
            <a:solidFill>
              <a:srgbClr val="FFFFFF"/>
            </a:solidFill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LID4096" dirty="0"/>
            </a:p>
          </p:txBody>
        </p:sp>
        <p:pic>
          <p:nvPicPr>
            <p:cNvPr id="58" name="Graphic 57" descr="Covid-19 outline">
              <a:extLst>
                <a:ext uri="{FF2B5EF4-FFF2-40B4-BE49-F238E27FC236}">
                  <a16:creationId xmlns:a16="http://schemas.microsoft.com/office/drawing/2014/main" id="{3FC1EE6A-822B-8C4E-82C3-773D4E77EA5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4813406" y="4280732"/>
              <a:ext cx="914400" cy="914400"/>
            </a:xfrm>
            <a:prstGeom prst="rect">
              <a:avLst/>
            </a:prstGeom>
          </p:spPr>
        </p:pic>
        <p:pic>
          <p:nvPicPr>
            <p:cNvPr id="59" name="Graphic 58" descr="Germ with solid fill">
              <a:extLst>
                <a:ext uri="{FF2B5EF4-FFF2-40B4-BE49-F238E27FC236}">
                  <a16:creationId xmlns:a16="http://schemas.microsoft.com/office/drawing/2014/main" id="{F12D6BF4-7A57-E94D-A5AA-A6F0227AAE15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4686462" y="5373403"/>
              <a:ext cx="914400" cy="914400"/>
            </a:xfrm>
            <a:prstGeom prst="rect">
              <a:avLst/>
            </a:prstGeom>
          </p:spPr>
        </p:pic>
        <p:pic>
          <p:nvPicPr>
            <p:cNvPr id="60" name="Graphic 59" descr="Germ with solid fill">
              <a:extLst>
                <a:ext uri="{FF2B5EF4-FFF2-40B4-BE49-F238E27FC236}">
                  <a16:creationId xmlns:a16="http://schemas.microsoft.com/office/drawing/2014/main" id="{0B5552E8-A863-2B40-9BC2-3A11C1345D6D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5600862" y="5575745"/>
              <a:ext cx="914400" cy="914400"/>
            </a:xfrm>
            <a:prstGeom prst="rect">
              <a:avLst/>
            </a:prstGeom>
          </p:spPr>
        </p:pic>
        <p:pic>
          <p:nvPicPr>
            <p:cNvPr id="61" name="Graphic 60" descr="Germ outline">
              <a:extLst>
                <a:ext uri="{FF2B5EF4-FFF2-40B4-BE49-F238E27FC236}">
                  <a16:creationId xmlns:a16="http://schemas.microsoft.com/office/drawing/2014/main" id="{00CBEB64-5EAC-1F46-B4CA-D6FFB8CCC4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5791474" y="4737932"/>
              <a:ext cx="914400" cy="914400"/>
            </a:xfrm>
            <a:prstGeom prst="rect">
              <a:avLst/>
            </a:prstGeom>
          </p:spPr>
        </p:pic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D656E172-AC4E-9747-BCD3-77E20A12150B}"/>
              </a:ext>
            </a:extLst>
          </p:cNvPr>
          <p:cNvGrpSpPr/>
          <p:nvPr/>
        </p:nvGrpSpPr>
        <p:grpSpPr>
          <a:xfrm>
            <a:off x="479399" y="2568084"/>
            <a:ext cx="2471079" cy="1135195"/>
            <a:chOff x="1416138" y="2308383"/>
            <a:chExt cx="4578019" cy="1930643"/>
          </a:xfrm>
        </p:grpSpPr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55784DA3-A8B5-5346-AB23-17D9F891CD7E}"/>
                </a:ext>
              </a:extLst>
            </p:cNvPr>
            <p:cNvGrpSpPr/>
            <p:nvPr/>
          </p:nvGrpSpPr>
          <p:grpSpPr>
            <a:xfrm>
              <a:off x="5215202" y="3110655"/>
              <a:ext cx="37509" cy="225784"/>
              <a:chOff x="4052907" y="437440"/>
              <a:chExt cx="914400" cy="5882640"/>
            </a:xfrm>
          </p:grpSpPr>
          <p:pic>
            <p:nvPicPr>
              <p:cNvPr id="138" name="Graphic 137" descr="DNA with solid fill">
                <a:extLst>
                  <a:ext uri="{FF2B5EF4-FFF2-40B4-BE49-F238E27FC236}">
                    <a16:creationId xmlns:a16="http://schemas.microsoft.com/office/drawing/2014/main" id="{CEBB9267-1185-D94A-9CA5-B1901F2166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4"/>
                  </a:ext>
                </a:extLst>
              </a:blip>
              <a:stretch>
                <a:fillRect/>
              </a:stretch>
            </p:blipFill>
            <p:spPr>
              <a:xfrm>
                <a:off x="4052907" y="437440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39" name="Graphic 138" descr="DNA with solid fill">
                <a:extLst>
                  <a:ext uri="{FF2B5EF4-FFF2-40B4-BE49-F238E27FC236}">
                    <a16:creationId xmlns:a16="http://schemas.microsoft.com/office/drawing/2014/main" id="{CE51FBE5-7FA5-7549-A907-46A31AF78B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4"/>
                  </a:ext>
                </a:extLst>
              </a:blip>
              <a:stretch>
                <a:fillRect/>
              </a:stretch>
            </p:blipFill>
            <p:spPr>
              <a:xfrm>
                <a:off x="4052907" y="1262940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40" name="Graphic 139" descr="DNA with solid fill">
                <a:extLst>
                  <a:ext uri="{FF2B5EF4-FFF2-40B4-BE49-F238E27FC236}">
                    <a16:creationId xmlns:a16="http://schemas.microsoft.com/office/drawing/2014/main" id="{CE765BD5-7B87-0D48-984B-E77FBA08A8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4"/>
                  </a:ext>
                </a:extLst>
              </a:blip>
              <a:stretch>
                <a:fillRect/>
              </a:stretch>
            </p:blipFill>
            <p:spPr>
              <a:xfrm>
                <a:off x="4052907" y="2093520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41" name="Graphic 140" descr="DNA with solid fill">
                <a:extLst>
                  <a:ext uri="{FF2B5EF4-FFF2-40B4-BE49-F238E27FC236}">
                    <a16:creationId xmlns:a16="http://schemas.microsoft.com/office/drawing/2014/main" id="{8E786A8D-7934-7944-B408-B965FA1D6A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4"/>
                  </a:ext>
                </a:extLst>
              </a:blip>
              <a:stretch>
                <a:fillRect/>
              </a:stretch>
            </p:blipFill>
            <p:spPr>
              <a:xfrm>
                <a:off x="4052907" y="2919020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42" name="Graphic 141" descr="DNA with solid fill">
                <a:extLst>
                  <a:ext uri="{FF2B5EF4-FFF2-40B4-BE49-F238E27FC236}">
                    <a16:creationId xmlns:a16="http://schemas.microsoft.com/office/drawing/2014/main" id="{78069A26-E1D2-A241-98F1-372885A9A2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4"/>
                  </a:ext>
                </a:extLst>
              </a:blip>
              <a:stretch>
                <a:fillRect/>
              </a:stretch>
            </p:blipFill>
            <p:spPr>
              <a:xfrm>
                <a:off x="4052907" y="3749600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43" name="Graphic 142" descr="DNA with solid fill">
                <a:extLst>
                  <a:ext uri="{FF2B5EF4-FFF2-40B4-BE49-F238E27FC236}">
                    <a16:creationId xmlns:a16="http://schemas.microsoft.com/office/drawing/2014/main" id="{60232A34-6720-0642-8191-8F44FD3F2B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4"/>
                  </a:ext>
                </a:extLst>
              </a:blip>
              <a:stretch>
                <a:fillRect/>
              </a:stretch>
            </p:blipFill>
            <p:spPr>
              <a:xfrm>
                <a:off x="4052907" y="4575100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44" name="Graphic 143" descr="DNA with solid fill">
                <a:extLst>
                  <a:ext uri="{FF2B5EF4-FFF2-40B4-BE49-F238E27FC236}">
                    <a16:creationId xmlns:a16="http://schemas.microsoft.com/office/drawing/2014/main" id="{3C00E5A1-496E-8D4C-9CC4-A2B02661DE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4"/>
                  </a:ext>
                </a:extLst>
              </a:blip>
              <a:stretch>
                <a:fillRect/>
              </a:stretch>
            </p:blipFill>
            <p:spPr>
              <a:xfrm>
                <a:off x="4052907" y="5405680"/>
                <a:ext cx="914400" cy="914400"/>
              </a:xfrm>
              <a:prstGeom prst="rect">
                <a:avLst/>
              </a:prstGeom>
            </p:spPr>
          </p:pic>
        </p:grp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3982C9F2-4653-5B4B-B129-A4F058B1C5F3}"/>
                </a:ext>
              </a:extLst>
            </p:cNvPr>
            <p:cNvGrpSpPr/>
            <p:nvPr/>
          </p:nvGrpSpPr>
          <p:grpSpPr>
            <a:xfrm>
              <a:off x="5118715" y="2929456"/>
              <a:ext cx="37509" cy="225784"/>
              <a:chOff x="4052907" y="437440"/>
              <a:chExt cx="914400" cy="5882640"/>
            </a:xfrm>
          </p:grpSpPr>
          <p:pic>
            <p:nvPicPr>
              <p:cNvPr id="131" name="Graphic 130" descr="DNA with solid fill">
                <a:extLst>
                  <a:ext uri="{FF2B5EF4-FFF2-40B4-BE49-F238E27FC236}">
                    <a16:creationId xmlns:a16="http://schemas.microsoft.com/office/drawing/2014/main" id="{2C369727-EE15-AC40-8D5A-5164F49883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6"/>
                  </a:ext>
                </a:extLst>
              </a:blip>
              <a:stretch>
                <a:fillRect/>
              </a:stretch>
            </p:blipFill>
            <p:spPr>
              <a:xfrm>
                <a:off x="4052907" y="437440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32" name="Graphic 131" descr="DNA with solid fill">
                <a:extLst>
                  <a:ext uri="{FF2B5EF4-FFF2-40B4-BE49-F238E27FC236}">
                    <a16:creationId xmlns:a16="http://schemas.microsoft.com/office/drawing/2014/main" id="{A9BE82C8-A73F-154C-9FCE-C46040692D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6"/>
                  </a:ext>
                </a:extLst>
              </a:blip>
              <a:stretch>
                <a:fillRect/>
              </a:stretch>
            </p:blipFill>
            <p:spPr>
              <a:xfrm>
                <a:off x="4052907" y="1262940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33" name="Graphic 132" descr="DNA with solid fill">
                <a:extLst>
                  <a:ext uri="{FF2B5EF4-FFF2-40B4-BE49-F238E27FC236}">
                    <a16:creationId xmlns:a16="http://schemas.microsoft.com/office/drawing/2014/main" id="{92C8376C-66B2-ED4F-92C0-BF7310A9E7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6"/>
                  </a:ext>
                </a:extLst>
              </a:blip>
              <a:stretch>
                <a:fillRect/>
              </a:stretch>
            </p:blipFill>
            <p:spPr>
              <a:xfrm>
                <a:off x="4052907" y="2093520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34" name="Graphic 133" descr="DNA with solid fill">
                <a:extLst>
                  <a:ext uri="{FF2B5EF4-FFF2-40B4-BE49-F238E27FC236}">
                    <a16:creationId xmlns:a16="http://schemas.microsoft.com/office/drawing/2014/main" id="{838AA169-754E-554F-9C13-E243CE0834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6"/>
                  </a:ext>
                </a:extLst>
              </a:blip>
              <a:stretch>
                <a:fillRect/>
              </a:stretch>
            </p:blipFill>
            <p:spPr>
              <a:xfrm>
                <a:off x="4052907" y="2919020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35" name="Graphic 134" descr="DNA with solid fill">
                <a:extLst>
                  <a:ext uri="{FF2B5EF4-FFF2-40B4-BE49-F238E27FC236}">
                    <a16:creationId xmlns:a16="http://schemas.microsoft.com/office/drawing/2014/main" id="{B990D975-4765-544B-9D69-E132575F69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6"/>
                  </a:ext>
                </a:extLst>
              </a:blip>
              <a:stretch>
                <a:fillRect/>
              </a:stretch>
            </p:blipFill>
            <p:spPr>
              <a:xfrm>
                <a:off x="4052907" y="3749600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36" name="Graphic 135" descr="DNA with solid fill">
                <a:extLst>
                  <a:ext uri="{FF2B5EF4-FFF2-40B4-BE49-F238E27FC236}">
                    <a16:creationId xmlns:a16="http://schemas.microsoft.com/office/drawing/2014/main" id="{80F326CE-1571-6042-BA6E-62ECD72626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6"/>
                  </a:ext>
                </a:extLst>
              </a:blip>
              <a:stretch>
                <a:fillRect/>
              </a:stretch>
            </p:blipFill>
            <p:spPr>
              <a:xfrm>
                <a:off x="4052907" y="4575100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37" name="Graphic 136" descr="DNA with solid fill">
                <a:extLst>
                  <a:ext uri="{FF2B5EF4-FFF2-40B4-BE49-F238E27FC236}">
                    <a16:creationId xmlns:a16="http://schemas.microsoft.com/office/drawing/2014/main" id="{038C7F31-60B7-814F-9E10-150B9EBA38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6"/>
                  </a:ext>
                </a:extLst>
              </a:blip>
              <a:stretch>
                <a:fillRect/>
              </a:stretch>
            </p:blipFill>
            <p:spPr>
              <a:xfrm>
                <a:off x="4052907" y="5405680"/>
                <a:ext cx="914400" cy="914400"/>
              </a:xfrm>
              <a:prstGeom prst="rect">
                <a:avLst/>
              </a:prstGeom>
            </p:spPr>
          </p:pic>
        </p:grp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FA99039D-FD02-0245-8F69-12A8F192AF4E}"/>
                </a:ext>
              </a:extLst>
            </p:cNvPr>
            <p:cNvGrpSpPr/>
            <p:nvPr/>
          </p:nvGrpSpPr>
          <p:grpSpPr>
            <a:xfrm>
              <a:off x="5158457" y="3222964"/>
              <a:ext cx="37509" cy="225784"/>
              <a:chOff x="4052907" y="437440"/>
              <a:chExt cx="914400" cy="5882640"/>
            </a:xfrm>
          </p:grpSpPr>
          <p:pic>
            <p:nvPicPr>
              <p:cNvPr id="124" name="Graphic 123" descr="DNA with solid fill">
                <a:extLst>
                  <a:ext uri="{FF2B5EF4-FFF2-40B4-BE49-F238E27FC236}">
                    <a16:creationId xmlns:a16="http://schemas.microsoft.com/office/drawing/2014/main" id="{45A5AE0E-FCA0-8D45-A3BF-1CA313B45D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8"/>
                  </a:ext>
                </a:extLst>
              </a:blip>
              <a:stretch>
                <a:fillRect/>
              </a:stretch>
            </p:blipFill>
            <p:spPr>
              <a:xfrm>
                <a:off x="4052907" y="437440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25" name="Graphic 124" descr="DNA with solid fill">
                <a:extLst>
                  <a:ext uri="{FF2B5EF4-FFF2-40B4-BE49-F238E27FC236}">
                    <a16:creationId xmlns:a16="http://schemas.microsoft.com/office/drawing/2014/main" id="{5EC21DD0-6FBC-5D4F-A736-3B2C9E42AA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8"/>
                  </a:ext>
                </a:extLst>
              </a:blip>
              <a:stretch>
                <a:fillRect/>
              </a:stretch>
            </p:blipFill>
            <p:spPr>
              <a:xfrm>
                <a:off x="4052907" y="1262940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26" name="Graphic 125" descr="DNA with solid fill">
                <a:extLst>
                  <a:ext uri="{FF2B5EF4-FFF2-40B4-BE49-F238E27FC236}">
                    <a16:creationId xmlns:a16="http://schemas.microsoft.com/office/drawing/2014/main" id="{14A7C199-9E00-8A4E-A72D-8379BA4E5E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8"/>
                  </a:ext>
                </a:extLst>
              </a:blip>
              <a:stretch>
                <a:fillRect/>
              </a:stretch>
            </p:blipFill>
            <p:spPr>
              <a:xfrm>
                <a:off x="4052907" y="2093520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27" name="Graphic 126" descr="DNA with solid fill">
                <a:extLst>
                  <a:ext uri="{FF2B5EF4-FFF2-40B4-BE49-F238E27FC236}">
                    <a16:creationId xmlns:a16="http://schemas.microsoft.com/office/drawing/2014/main" id="{C050B531-5C03-D045-9F87-5F3CD16210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8"/>
                  </a:ext>
                </a:extLst>
              </a:blip>
              <a:stretch>
                <a:fillRect/>
              </a:stretch>
            </p:blipFill>
            <p:spPr>
              <a:xfrm>
                <a:off x="4052907" y="2919020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28" name="Graphic 127" descr="DNA with solid fill">
                <a:extLst>
                  <a:ext uri="{FF2B5EF4-FFF2-40B4-BE49-F238E27FC236}">
                    <a16:creationId xmlns:a16="http://schemas.microsoft.com/office/drawing/2014/main" id="{60191D2A-2BD6-C441-89B1-DA08EBD190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8"/>
                  </a:ext>
                </a:extLst>
              </a:blip>
              <a:stretch>
                <a:fillRect/>
              </a:stretch>
            </p:blipFill>
            <p:spPr>
              <a:xfrm>
                <a:off x="4052907" y="3749600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29" name="Graphic 128" descr="DNA with solid fill">
                <a:extLst>
                  <a:ext uri="{FF2B5EF4-FFF2-40B4-BE49-F238E27FC236}">
                    <a16:creationId xmlns:a16="http://schemas.microsoft.com/office/drawing/2014/main" id="{57E74EEF-B403-8A4E-B646-CC3751F9DD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8"/>
                  </a:ext>
                </a:extLst>
              </a:blip>
              <a:stretch>
                <a:fillRect/>
              </a:stretch>
            </p:blipFill>
            <p:spPr>
              <a:xfrm>
                <a:off x="4052907" y="4575100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30" name="Graphic 129" descr="DNA with solid fill">
                <a:extLst>
                  <a:ext uri="{FF2B5EF4-FFF2-40B4-BE49-F238E27FC236}">
                    <a16:creationId xmlns:a16="http://schemas.microsoft.com/office/drawing/2014/main" id="{AF57ADAB-5B24-3144-A390-C6DF7DC5CF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8"/>
                  </a:ext>
                </a:extLst>
              </a:blip>
              <a:stretch>
                <a:fillRect/>
              </a:stretch>
            </p:blipFill>
            <p:spPr>
              <a:xfrm>
                <a:off x="4052907" y="5405680"/>
                <a:ext cx="914400" cy="914400"/>
              </a:xfrm>
              <a:prstGeom prst="rect">
                <a:avLst/>
              </a:prstGeom>
            </p:spPr>
          </p:pic>
        </p:grp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64D8EC3A-1D14-C943-A612-17FE412CD470}"/>
                </a:ext>
              </a:extLst>
            </p:cNvPr>
            <p:cNvGrpSpPr/>
            <p:nvPr/>
          </p:nvGrpSpPr>
          <p:grpSpPr>
            <a:xfrm>
              <a:off x="5196420" y="3276009"/>
              <a:ext cx="37509" cy="225784"/>
              <a:chOff x="4052907" y="437440"/>
              <a:chExt cx="914400" cy="5882640"/>
            </a:xfrm>
          </p:grpSpPr>
          <p:pic>
            <p:nvPicPr>
              <p:cNvPr id="117" name="Graphic 116" descr="DNA with solid fill">
                <a:extLst>
                  <a:ext uri="{FF2B5EF4-FFF2-40B4-BE49-F238E27FC236}">
                    <a16:creationId xmlns:a16="http://schemas.microsoft.com/office/drawing/2014/main" id="{A95911A7-7624-0043-826C-402D4EDD7E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0"/>
                  </a:ext>
                </a:extLst>
              </a:blip>
              <a:stretch>
                <a:fillRect/>
              </a:stretch>
            </p:blipFill>
            <p:spPr>
              <a:xfrm>
                <a:off x="4052907" y="437440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18" name="Graphic 117" descr="DNA with solid fill">
                <a:extLst>
                  <a:ext uri="{FF2B5EF4-FFF2-40B4-BE49-F238E27FC236}">
                    <a16:creationId xmlns:a16="http://schemas.microsoft.com/office/drawing/2014/main" id="{90AC7180-1530-6748-8434-8A7D4ACBA3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0"/>
                  </a:ext>
                </a:extLst>
              </a:blip>
              <a:stretch>
                <a:fillRect/>
              </a:stretch>
            </p:blipFill>
            <p:spPr>
              <a:xfrm>
                <a:off x="4052907" y="1262940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19" name="Graphic 118" descr="DNA with solid fill">
                <a:extLst>
                  <a:ext uri="{FF2B5EF4-FFF2-40B4-BE49-F238E27FC236}">
                    <a16:creationId xmlns:a16="http://schemas.microsoft.com/office/drawing/2014/main" id="{0BE3A5A0-235A-3342-84DD-59F09D89B1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0"/>
                  </a:ext>
                </a:extLst>
              </a:blip>
              <a:stretch>
                <a:fillRect/>
              </a:stretch>
            </p:blipFill>
            <p:spPr>
              <a:xfrm>
                <a:off x="4052907" y="2093520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20" name="Graphic 119" descr="DNA with solid fill">
                <a:extLst>
                  <a:ext uri="{FF2B5EF4-FFF2-40B4-BE49-F238E27FC236}">
                    <a16:creationId xmlns:a16="http://schemas.microsoft.com/office/drawing/2014/main" id="{77121796-9341-6A4E-A90D-2E63223DF1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0"/>
                  </a:ext>
                </a:extLst>
              </a:blip>
              <a:stretch>
                <a:fillRect/>
              </a:stretch>
            </p:blipFill>
            <p:spPr>
              <a:xfrm>
                <a:off x="4052907" y="2919020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21" name="Graphic 120" descr="DNA with solid fill">
                <a:extLst>
                  <a:ext uri="{FF2B5EF4-FFF2-40B4-BE49-F238E27FC236}">
                    <a16:creationId xmlns:a16="http://schemas.microsoft.com/office/drawing/2014/main" id="{14247DEF-6D95-A74D-B4CC-50136A6B26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0"/>
                  </a:ext>
                </a:extLst>
              </a:blip>
              <a:stretch>
                <a:fillRect/>
              </a:stretch>
            </p:blipFill>
            <p:spPr>
              <a:xfrm>
                <a:off x="4052907" y="3749600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22" name="Graphic 121" descr="DNA with solid fill">
                <a:extLst>
                  <a:ext uri="{FF2B5EF4-FFF2-40B4-BE49-F238E27FC236}">
                    <a16:creationId xmlns:a16="http://schemas.microsoft.com/office/drawing/2014/main" id="{94BBDAC5-4D22-1245-B0F7-E5D3715612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0"/>
                  </a:ext>
                </a:extLst>
              </a:blip>
              <a:stretch>
                <a:fillRect/>
              </a:stretch>
            </p:blipFill>
            <p:spPr>
              <a:xfrm>
                <a:off x="4052907" y="4575100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23" name="Graphic 122" descr="DNA with solid fill">
                <a:extLst>
                  <a:ext uri="{FF2B5EF4-FFF2-40B4-BE49-F238E27FC236}">
                    <a16:creationId xmlns:a16="http://schemas.microsoft.com/office/drawing/2014/main" id="{51FEDE03-BAFC-C940-BE20-A6C8FBDD68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0"/>
                  </a:ext>
                </a:extLst>
              </a:blip>
              <a:stretch>
                <a:fillRect/>
              </a:stretch>
            </p:blipFill>
            <p:spPr>
              <a:xfrm>
                <a:off x="4052907" y="5405680"/>
                <a:ext cx="914400" cy="914400"/>
              </a:xfrm>
              <a:prstGeom prst="rect">
                <a:avLst/>
              </a:prstGeom>
            </p:spPr>
          </p:pic>
        </p:grp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448432DB-F501-744F-B875-C54D6C6EC9CE}"/>
                </a:ext>
              </a:extLst>
            </p:cNvPr>
            <p:cNvGrpSpPr/>
            <p:nvPr/>
          </p:nvGrpSpPr>
          <p:grpSpPr>
            <a:xfrm>
              <a:off x="5017225" y="3248154"/>
              <a:ext cx="37509" cy="225784"/>
              <a:chOff x="4052907" y="437440"/>
              <a:chExt cx="914400" cy="5882640"/>
            </a:xfrm>
          </p:grpSpPr>
          <p:pic>
            <p:nvPicPr>
              <p:cNvPr id="110" name="Graphic 109" descr="DNA with solid fill">
                <a:extLst>
                  <a:ext uri="{FF2B5EF4-FFF2-40B4-BE49-F238E27FC236}">
                    <a16:creationId xmlns:a16="http://schemas.microsoft.com/office/drawing/2014/main" id="{91DD9A87-2875-D846-B077-064C30FB13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2"/>
                  </a:ext>
                </a:extLst>
              </a:blip>
              <a:stretch>
                <a:fillRect/>
              </a:stretch>
            </p:blipFill>
            <p:spPr>
              <a:xfrm>
                <a:off x="4052907" y="437440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11" name="Graphic 110" descr="DNA with solid fill">
                <a:extLst>
                  <a:ext uri="{FF2B5EF4-FFF2-40B4-BE49-F238E27FC236}">
                    <a16:creationId xmlns:a16="http://schemas.microsoft.com/office/drawing/2014/main" id="{278D0AAA-526E-2B4F-9111-D1AB103339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2"/>
                  </a:ext>
                </a:extLst>
              </a:blip>
              <a:stretch>
                <a:fillRect/>
              </a:stretch>
            </p:blipFill>
            <p:spPr>
              <a:xfrm>
                <a:off x="4052907" y="1262940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12" name="Graphic 111" descr="DNA with solid fill">
                <a:extLst>
                  <a:ext uri="{FF2B5EF4-FFF2-40B4-BE49-F238E27FC236}">
                    <a16:creationId xmlns:a16="http://schemas.microsoft.com/office/drawing/2014/main" id="{5C8ABF30-228C-DA41-A83D-787C05C804C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2"/>
                  </a:ext>
                </a:extLst>
              </a:blip>
              <a:stretch>
                <a:fillRect/>
              </a:stretch>
            </p:blipFill>
            <p:spPr>
              <a:xfrm>
                <a:off x="4052907" y="2093520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13" name="Graphic 112" descr="DNA with solid fill">
                <a:extLst>
                  <a:ext uri="{FF2B5EF4-FFF2-40B4-BE49-F238E27FC236}">
                    <a16:creationId xmlns:a16="http://schemas.microsoft.com/office/drawing/2014/main" id="{0490890D-1A8D-EE4C-B8B8-235B82C7D2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2"/>
                  </a:ext>
                </a:extLst>
              </a:blip>
              <a:stretch>
                <a:fillRect/>
              </a:stretch>
            </p:blipFill>
            <p:spPr>
              <a:xfrm>
                <a:off x="4052907" y="2919020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14" name="Graphic 113" descr="DNA with solid fill">
                <a:extLst>
                  <a:ext uri="{FF2B5EF4-FFF2-40B4-BE49-F238E27FC236}">
                    <a16:creationId xmlns:a16="http://schemas.microsoft.com/office/drawing/2014/main" id="{C0E5DF44-1C8A-DA4B-BE7B-8BCF9754B0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2"/>
                  </a:ext>
                </a:extLst>
              </a:blip>
              <a:stretch>
                <a:fillRect/>
              </a:stretch>
            </p:blipFill>
            <p:spPr>
              <a:xfrm>
                <a:off x="4052907" y="3749600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15" name="Graphic 114" descr="DNA with solid fill">
                <a:extLst>
                  <a:ext uri="{FF2B5EF4-FFF2-40B4-BE49-F238E27FC236}">
                    <a16:creationId xmlns:a16="http://schemas.microsoft.com/office/drawing/2014/main" id="{4962C758-D72F-BC42-9CBE-AF1C443A99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2"/>
                  </a:ext>
                </a:extLst>
              </a:blip>
              <a:stretch>
                <a:fillRect/>
              </a:stretch>
            </p:blipFill>
            <p:spPr>
              <a:xfrm>
                <a:off x="4052907" y="4575100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16" name="Graphic 115" descr="DNA with solid fill">
                <a:extLst>
                  <a:ext uri="{FF2B5EF4-FFF2-40B4-BE49-F238E27FC236}">
                    <a16:creationId xmlns:a16="http://schemas.microsoft.com/office/drawing/2014/main" id="{21F52F05-8176-3E4A-AF53-5593710184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2"/>
                  </a:ext>
                </a:extLst>
              </a:blip>
              <a:stretch>
                <a:fillRect/>
              </a:stretch>
            </p:blipFill>
            <p:spPr>
              <a:xfrm>
                <a:off x="4052907" y="5405680"/>
                <a:ext cx="914400" cy="914400"/>
              </a:xfrm>
              <a:prstGeom prst="rect">
                <a:avLst/>
              </a:prstGeom>
            </p:spPr>
          </p:pic>
        </p:grp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61E70CB7-1F95-6744-9176-0D589E45C4F4}"/>
                </a:ext>
              </a:extLst>
            </p:cNvPr>
            <p:cNvGrpSpPr/>
            <p:nvPr/>
          </p:nvGrpSpPr>
          <p:grpSpPr>
            <a:xfrm>
              <a:off x="4896852" y="3339453"/>
              <a:ext cx="37509" cy="225784"/>
              <a:chOff x="4052907" y="437440"/>
              <a:chExt cx="914400" cy="5882640"/>
            </a:xfrm>
          </p:grpSpPr>
          <p:pic>
            <p:nvPicPr>
              <p:cNvPr id="103" name="Graphic 102" descr="DNA with solid fill">
                <a:extLst>
                  <a:ext uri="{FF2B5EF4-FFF2-40B4-BE49-F238E27FC236}">
                    <a16:creationId xmlns:a16="http://schemas.microsoft.com/office/drawing/2014/main" id="{D701DCCF-AC4E-A145-90FB-66D4D5292F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2"/>
                  </a:ext>
                </a:extLst>
              </a:blip>
              <a:stretch>
                <a:fillRect/>
              </a:stretch>
            </p:blipFill>
            <p:spPr>
              <a:xfrm>
                <a:off x="4052907" y="437440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04" name="Graphic 103" descr="DNA with solid fill">
                <a:extLst>
                  <a:ext uri="{FF2B5EF4-FFF2-40B4-BE49-F238E27FC236}">
                    <a16:creationId xmlns:a16="http://schemas.microsoft.com/office/drawing/2014/main" id="{BBD30EB0-0F05-A841-8838-4FAF167EB3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2"/>
                  </a:ext>
                </a:extLst>
              </a:blip>
              <a:stretch>
                <a:fillRect/>
              </a:stretch>
            </p:blipFill>
            <p:spPr>
              <a:xfrm>
                <a:off x="4052907" y="1262940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05" name="Graphic 104" descr="DNA with solid fill">
                <a:extLst>
                  <a:ext uri="{FF2B5EF4-FFF2-40B4-BE49-F238E27FC236}">
                    <a16:creationId xmlns:a16="http://schemas.microsoft.com/office/drawing/2014/main" id="{BBCEFF09-F429-1E43-878D-5AD7688476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2"/>
                  </a:ext>
                </a:extLst>
              </a:blip>
              <a:stretch>
                <a:fillRect/>
              </a:stretch>
            </p:blipFill>
            <p:spPr>
              <a:xfrm>
                <a:off x="4052907" y="2093520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06" name="Graphic 105" descr="DNA with solid fill">
                <a:extLst>
                  <a:ext uri="{FF2B5EF4-FFF2-40B4-BE49-F238E27FC236}">
                    <a16:creationId xmlns:a16="http://schemas.microsoft.com/office/drawing/2014/main" id="{6BF501C1-4E06-874D-B6A8-51346BE52B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2"/>
                  </a:ext>
                </a:extLst>
              </a:blip>
              <a:stretch>
                <a:fillRect/>
              </a:stretch>
            </p:blipFill>
            <p:spPr>
              <a:xfrm>
                <a:off x="4052907" y="2919020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07" name="Graphic 106" descr="DNA with solid fill">
                <a:extLst>
                  <a:ext uri="{FF2B5EF4-FFF2-40B4-BE49-F238E27FC236}">
                    <a16:creationId xmlns:a16="http://schemas.microsoft.com/office/drawing/2014/main" id="{AE780AF6-91FE-E545-BB0C-C8AAC0E402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2"/>
                  </a:ext>
                </a:extLst>
              </a:blip>
              <a:stretch>
                <a:fillRect/>
              </a:stretch>
            </p:blipFill>
            <p:spPr>
              <a:xfrm>
                <a:off x="4052907" y="3749600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08" name="Graphic 107" descr="DNA with solid fill">
                <a:extLst>
                  <a:ext uri="{FF2B5EF4-FFF2-40B4-BE49-F238E27FC236}">
                    <a16:creationId xmlns:a16="http://schemas.microsoft.com/office/drawing/2014/main" id="{6A64269A-3881-B443-B597-A280321D00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2"/>
                  </a:ext>
                </a:extLst>
              </a:blip>
              <a:stretch>
                <a:fillRect/>
              </a:stretch>
            </p:blipFill>
            <p:spPr>
              <a:xfrm>
                <a:off x="4052907" y="4575100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09" name="Graphic 108" descr="DNA with solid fill">
                <a:extLst>
                  <a:ext uri="{FF2B5EF4-FFF2-40B4-BE49-F238E27FC236}">
                    <a16:creationId xmlns:a16="http://schemas.microsoft.com/office/drawing/2014/main" id="{70F8FAC6-DED4-904B-B7C1-580342BF06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2"/>
                  </a:ext>
                </a:extLst>
              </a:blip>
              <a:stretch>
                <a:fillRect/>
              </a:stretch>
            </p:blipFill>
            <p:spPr>
              <a:xfrm>
                <a:off x="4052907" y="5405680"/>
                <a:ext cx="914400" cy="914400"/>
              </a:xfrm>
              <a:prstGeom prst="rect">
                <a:avLst/>
              </a:prstGeom>
            </p:spPr>
          </p:pic>
        </p:grp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55EF1E16-31B5-3841-B4A3-9ACC60912AFE}"/>
                </a:ext>
              </a:extLst>
            </p:cNvPr>
            <p:cNvGrpSpPr/>
            <p:nvPr/>
          </p:nvGrpSpPr>
          <p:grpSpPr>
            <a:xfrm>
              <a:off x="5078972" y="2854508"/>
              <a:ext cx="37509" cy="225784"/>
              <a:chOff x="4052907" y="437440"/>
              <a:chExt cx="914400" cy="5882640"/>
            </a:xfrm>
          </p:grpSpPr>
          <p:pic>
            <p:nvPicPr>
              <p:cNvPr id="96" name="Graphic 95" descr="DNA with solid fill">
                <a:extLst>
                  <a:ext uri="{FF2B5EF4-FFF2-40B4-BE49-F238E27FC236}">
                    <a16:creationId xmlns:a16="http://schemas.microsoft.com/office/drawing/2014/main" id="{4E0B963F-0F2D-AF43-847E-D339A4153B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8"/>
                  </a:ext>
                </a:extLst>
              </a:blip>
              <a:stretch>
                <a:fillRect/>
              </a:stretch>
            </p:blipFill>
            <p:spPr>
              <a:xfrm>
                <a:off x="4052907" y="437440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97" name="Graphic 96" descr="DNA with solid fill">
                <a:extLst>
                  <a:ext uri="{FF2B5EF4-FFF2-40B4-BE49-F238E27FC236}">
                    <a16:creationId xmlns:a16="http://schemas.microsoft.com/office/drawing/2014/main" id="{9C10C30B-26D6-574F-B3B8-A5C57B19DE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8"/>
                  </a:ext>
                </a:extLst>
              </a:blip>
              <a:stretch>
                <a:fillRect/>
              </a:stretch>
            </p:blipFill>
            <p:spPr>
              <a:xfrm>
                <a:off x="4052907" y="1262940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98" name="Graphic 97" descr="DNA with solid fill">
                <a:extLst>
                  <a:ext uri="{FF2B5EF4-FFF2-40B4-BE49-F238E27FC236}">
                    <a16:creationId xmlns:a16="http://schemas.microsoft.com/office/drawing/2014/main" id="{3FCF0D6B-857B-684D-9EEE-4286D411DD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8"/>
                  </a:ext>
                </a:extLst>
              </a:blip>
              <a:stretch>
                <a:fillRect/>
              </a:stretch>
            </p:blipFill>
            <p:spPr>
              <a:xfrm>
                <a:off x="4052907" y="2093520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99" name="Graphic 98" descr="DNA with solid fill">
                <a:extLst>
                  <a:ext uri="{FF2B5EF4-FFF2-40B4-BE49-F238E27FC236}">
                    <a16:creationId xmlns:a16="http://schemas.microsoft.com/office/drawing/2014/main" id="{F8085E59-F171-2D4D-9B82-8D4D95DAB7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8"/>
                  </a:ext>
                </a:extLst>
              </a:blip>
              <a:stretch>
                <a:fillRect/>
              </a:stretch>
            </p:blipFill>
            <p:spPr>
              <a:xfrm>
                <a:off x="4052907" y="2919020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00" name="Graphic 99" descr="DNA with solid fill">
                <a:extLst>
                  <a:ext uri="{FF2B5EF4-FFF2-40B4-BE49-F238E27FC236}">
                    <a16:creationId xmlns:a16="http://schemas.microsoft.com/office/drawing/2014/main" id="{E4446A32-1CE0-9541-A3C6-011A852864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8"/>
                  </a:ext>
                </a:extLst>
              </a:blip>
              <a:stretch>
                <a:fillRect/>
              </a:stretch>
            </p:blipFill>
            <p:spPr>
              <a:xfrm>
                <a:off x="4052907" y="3749600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01" name="Graphic 100" descr="DNA with solid fill">
                <a:extLst>
                  <a:ext uri="{FF2B5EF4-FFF2-40B4-BE49-F238E27FC236}">
                    <a16:creationId xmlns:a16="http://schemas.microsoft.com/office/drawing/2014/main" id="{B2CE8457-E033-CF47-BC3C-2131D59ED8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8"/>
                  </a:ext>
                </a:extLst>
              </a:blip>
              <a:stretch>
                <a:fillRect/>
              </a:stretch>
            </p:blipFill>
            <p:spPr>
              <a:xfrm>
                <a:off x="4052907" y="4575100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02" name="Graphic 101" descr="DNA with solid fill">
                <a:extLst>
                  <a:ext uri="{FF2B5EF4-FFF2-40B4-BE49-F238E27FC236}">
                    <a16:creationId xmlns:a16="http://schemas.microsoft.com/office/drawing/2014/main" id="{D443B6D3-09BD-AC47-B40F-7DACF38F96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8"/>
                  </a:ext>
                </a:extLst>
              </a:blip>
              <a:stretch>
                <a:fillRect/>
              </a:stretch>
            </p:blipFill>
            <p:spPr>
              <a:xfrm>
                <a:off x="4052907" y="5405680"/>
                <a:ext cx="914400" cy="914400"/>
              </a:xfrm>
              <a:prstGeom prst="rect">
                <a:avLst/>
              </a:prstGeom>
            </p:spPr>
          </p:pic>
        </p:grp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4EB7989E-EBA2-114C-A7C6-D327E767C256}"/>
                </a:ext>
              </a:extLst>
            </p:cNvPr>
            <p:cNvGrpSpPr/>
            <p:nvPr/>
          </p:nvGrpSpPr>
          <p:grpSpPr>
            <a:xfrm>
              <a:off x="4933670" y="3155330"/>
              <a:ext cx="37509" cy="225784"/>
              <a:chOff x="4052907" y="437440"/>
              <a:chExt cx="914400" cy="5882640"/>
            </a:xfrm>
          </p:grpSpPr>
          <p:pic>
            <p:nvPicPr>
              <p:cNvPr id="89" name="Graphic 88" descr="DNA with solid fill">
                <a:extLst>
                  <a:ext uri="{FF2B5EF4-FFF2-40B4-BE49-F238E27FC236}">
                    <a16:creationId xmlns:a16="http://schemas.microsoft.com/office/drawing/2014/main" id="{B96C978A-44D7-7840-B9D2-C6480D8621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0"/>
                  </a:ext>
                </a:extLst>
              </a:blip>
              <a:stretch>
                <a:fillRect/>
              </a:stretch>
            </p:blipFill>
            <p:spPr>
              <a:xfrm>
                <a:off x="4052907" y="437440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90" name="Graphic 89" descr="DNA with solid fill">
                <a:extLst>
                  <a:ext uri="{FF2B5EF4-FFF2-40B4-BE49-F238E27FC236}">
                    <a16:creationId xmlns:a16="http://schemas.microsoft.com/office/drawing/2014/main" id="{35E93052-48D7-5D4A-8EF7-4F789755B50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0"/>
                  </a:ext>
                </a:extLst>
              </a:blip>
              <a:stretch>
                <a:fillRect/>
              </a:stretch>
            </p:blipFill>
            <p:spPr>
              <a:xfrm>
                <a:off x="4052907" y="1262940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91" name="Graphic 90" descr="DNA with solid fill">
                <a:extLst>
                  <a:ext uri="{FF2B5EF4-FFF2-40B4-BE49-F238E27FC236}">
                    <a16:creationId xmlns:a16="http://schemas.microsoft.com/office/drawing/2014/main" id="{0AC1ED49-A1F9-BD48-A7B3-60F16B0577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0"/>
                  </a:ext>
                </a:extLst>
              </a:blip>
              <a:stretch>
                <a:fillRect/>
              </a:stretch>
            </p:blipFill>
            <p:spPr>
              <a:xfrm>
                <a:off x="4052907" y="2093520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92" name="Graphic 91" descr="DNA with solid fill">
                <a:extLst>
                  <a:ext uri="{FF2B5EF4-FFF2-40B4-BE49-F238E27FC236}">
                    <a16:creationId xmlns:a16="http://schemas.microsoft.com/office/drawing/2014/main" id="{FC535114-0917-024C-9BE8-5B06EBB11F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0"/>
                  </a:ext>
                </a:extLst>
              </a:blip>
              <a:stretch>
                <a:fillRect/>
              </a:stretch>
            </p:blipFill>
            <p:spPr>
              <a:xfrm>
                <a:off x="4052907" y="2919020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93" name="Graphic 92" descr="DNA with solid fill">
                <a:extLst>
                  <a:ext uri="{FF2B5EF4-FFF2-40B4-BE49-F238E27FC236}">
                    <a16:creationId xmlns:a16="http://schemas.microsoft.com/office/drawing/2014/main" id="{8268EF85-7C70-994F-804A-B89ADEC20E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0"/>
                  </a:ext>
                </a:extLst>
              </a:blip>
              <a:stretch>
                <a:fillRect/>
              </a:stretch>
            </p:blipFill>
            <p:spPr>
              <a:xfrm>
                <a:off x="4052907" y="3749600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94" name="Graphic 93" descr="DNA with solid fill">
                <a:extLst>
                  <a:ext uri="{FF2B5EF4-FFF2-40B4-BE49-F238E27FC236}">
                    <a16:creationId xmlns:a16="http://schemas.microsoft.com/office/drawing/2014/main" id="{79C0C19E-A72D-514C-BA52-1DAF5E6217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0"/>
                  </a:ext>
                </a:extLst>
              </a:blip>
              <a:stretch>
                <a:fillRect/>
              </a:stretch>
            </p:blipFill>
            <p:spPr>
              <a:xfrm>
                <a:off x="4052907" y="4575100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95" name="Graphic 94" descr="DNA with solid fill">
                <a:extLst>
                  <a:ext uri="{FF2B5EF4-FFF2-40B4-BE49-F238E27FC236}">
                    <a16:creationId xmlns:a16="http://schemas.microsoft.com/office/drawing/2014/main" id="{D0A58048-EA7D-7946-9512-DCAB23408B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0"/>
                  </a:ext>
                </a:extLst>
              </a:blip>
              <a:stretch>
                <a:fillRect/>
              </a:stretch>
            </p:blipFill>
            <p:spPr>
              <a:xfrm>
                <a:off x="4052907" y="5405680"/>
                <a:ext cx="914400" cy="914400"/>
              </a:xfrm>
              <a:prstGeom prst="rect">
                <a:avLst/>
              </a:prstGeom>
            </p:spPr>
          </p:pic>
        </p:grp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981DE656-7B22-FE49-9E37-2693CF6315E5}"/>
                </a:ext>
              </a:extLst>
            </p:cNvPr>
            <p:cNvGrpSpPr/>
            <p:nvPr/>
          </p:nvGrpSpPr>
          <p:grpSpPr>
            <a:xfrm>
              <a:off x="4733670" y="2991401"/>
              <a:ext cx="37509" cy="225784"/>
              <a:chOff x="4052907" y="437440"/>
              <a:chExt cx="914400" cy="5882640"/>
            </a:xfrm>
          </p:grpSpPr>
          <p:pic>
            <p:nvPicPr>
              <p:cNvPr id="82" name="Graphic 81" descr="DNA with solid fill">
                <a:extLst>
                  <a:ext uri="{FF2B5EF4-FFF2-40B4-BE49-F238E27FC236}">
                    <a16:creationId xmlns:a16="http://schemas.microsoft.com/office/drawing/2014/main" id="{B61A2A3E-8887-AD47-843B-3EB0DEFEF8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4"/>
                  </a:ext>
                </a:extLst>
              </a:blip>
              <a:stretch>
                <a:fillRect/>
              </a:stretch>
            </p:blipFill>
            <p:spPr>
              <a:xfrm>
                <a:off x="4052907" y="437440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83" name="Graphic 82" descr="DNA with solid fill">
                <a:extLst>
                  <a:ext uri="{FF2B5EF4-FFF2-40B4-BE49-F238E27FC236}">
                    <a16:creationId xmlns:a16="http://schemas.microsoft.com/office/drawing/2014/main" id="{D67ED9D0-88E7-3446-8063-55EBCCE179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4"/>
                  </a:ext>
                </a:extLst>
              </a:blip>
              <a:stretch>
                <a:fillRect/>
              </a:stretch>
            </p:blipFill>
            <p:spPr>
              <a:xfrm>
                <a:off x="4052907" y="1262940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84" name="Graphic 83" descr="DNA with solid fill">
                <a:extLst>
                  <a:ext uri="{FF2B5EF4-FFF2-40B4-BE49-F238E27FC236}">
                    <a16:creationId xmlns:a16="http://schemas.microsoft.com/office/drawing/2014/main" id="{E3C5FDB8-5502-5A46-8CCB-224A38B805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4"/>
                  </a:ext>
                </a:extLst>
              </a:blip>
              <a:stretch>
                <a:fillRect/>
              </a:stretch>
            </p:blipFill>
            <p:spPr>
              <a:xfrm>
                <a:off x="4052907" y="2093520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85" name="Graphic 84" descr="DNA with solid fill">
                <a:extLst>
                  <a:ext uri="{FF2B5EF4-FFF2-40B4-BE49-F238E27FC236}">
                    <a16:creationId xmlns:a16="http://schemas.microsoft.com/office/drawing/2014/main" id="{7A80BDA8-57C6-D941-808A-9345EB5D07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4"/>
                  </a:ext>
                </a:extLst>
              </a:blip>
              <a:stretch>
                <a:fillRect/>
              </a:stretch>
            </p:blipFill>
            <p:spPr>
              <a:xfrm>
                <a:off x="4052907" y="2919020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86" name="Graphic 85" descr="DNA with solid fill">
                <a:extLst>
                  <a:ext uri="{FF2B5EF4-FFF2-40B4-BE49-F238E27FC236}">
                    <a16:creationId xmlns:a16="http://schemas.microsoft.com/office/drawing/2014/main" id="{66634AF8-04F9-BC4D-B578-74B287AB06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4"/>
                  </a:ext>
                </a:extLst>
              </a:blip>
              <a:stretch>
                <a:fillRect/>
              </a:stretch>
            </p:blipFill>
            <p:spPr>
              <a:xfrm>
                <a:off x="4052907" y="3749600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87" name="Graphic 86" descr="DNA with solid fill">
                <a:extLst>
                  <a:ext uri="{FF2B5EF4-FFF2-40B4-BE49-F238E27FC236}">
                    <a16:creationId xmlns:a16="http://schemas.microsoft.com/office/drawing/2014/main" id="{2F4066B8-39E8-BF44-8EC6-45F9E42519C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4"/>
                  </a:ext>
                </a:extLst>
              </a:blip>
              <a:stretch>
                <a:fillRect/>
              </a:stretch>
            </p:blipFill>
            <p:spPr>
              <a:xfrm>
                <a:off x="4052907" y="4575100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88" name="Graphic 87" descr="DNA with solid fill">
                <a:extLst>
                  <a:ext uri="{FF2B5EF4-FFF2-40B4-BE49-F238E27FC236}">
                    <a16:creationId xmlns:a16="http://schemas.microsoft.com/office/drawing/2014/main" id="{9E6190C8-ADC0-134D-B430-0A08AD5225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4"/>
                  </a:ext>
                </a:extLst>
              </a:blip>
              <a:stretch>
                <a:fillRect/>
              </a:stretch>
            </p:blipFill>
            <p:spPr>
              <a:xfrm>
                <a:off x="4052907" y="5405680"/>
                <a:ext cx="914400" cy="914400"/>
              </a:xfrm>
              <a:prstGeom prst="rect">
                <a:avLst/>
              </a:prstGeom>
            </p:spPr>
          </p:pic>
        </p:grp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DA772389-7803-024D-A649-8EB6BBAA7B46}"/>
                </a:ext>
              </a:extLst>
            </p:cNvPr>
            <p:cNvGrpSpPr/>
            <p:nvPr/>
          </p:nvGrpSpPr>
          <p:grpSpPr>
            <a:xfrm>
              <a:off x="1416138" y="2308383"/>
              <a:ext cx="4578019" cy="1930643"/>
              <a:chOff x="1888184" y="1934844"/>
              <a:chExt cx="6104024" cy="2574190"/>
            </a:xfrm>
          </p:grpSpPr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28EBBEA1-83D9-6641-BCCE-7D132AC5C1A1}"/>
                  </a:ext>
                </a:extLst>
              </p:cNvPr>
              <p:cNvSpPr/>
              <p:nvPr/>
            </p:nvSpPr>
            <p:spPr>
              <a:xfrm>
                <a:off x="5363308" y="1934844"/>
                <a:ext cx="2628900" cy="257419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grpSp>
            <p:nvGrpSpPr>
              <p:cNvPr id="79" name="Group 78">
                <a:extLst>
                  <a:ext uri="{FF2B5EF4-FFF2-40B4-BE49-F238E27FC236}">
                    <a16:creationId xmlns:a16="http://schemas.microsoft.com/office/drawing/2014/main" id="{CB982907-8484-1544-A1A1-2A57AD4801D3}"/>
                  </a:ext>
                </a:extLst>
              </p:cNvPr>
              <p:cNvGrpSpPr/>
              <p:nvPr/>
            </p:nvGrpSpPr>
            <p:grpSpPr>
              <a:xfrm>
                <a:off x="1888184" y="1977094"/>
                <a:ext cx="6025462" cy="2471018"/>
                <a:chOff x="3192704" y="1976447"/>
                <a:chExt cx="6025462" cy="2471018"/>
              </a:xfrm>
            </p:grpSpPr>
            <p:pic>
              <p:nvPicPr>
                <p:cNvPr id="80" name="Graphic 79" descr="Photocopier outline">
                  <a:extLst>
                    <a:ext uri="{FF2B5EF4-FFF2-40B4-BE49-F238E27FC236}">
                      <a16:creationId xmlns:a16="http://schemas.microsoft.com/office/drawing/2014/main" id="{3938CB43-1975-4D43-A2D8-7C6E4986D4E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3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747148" y="1976447"/>
                  <a:ext cx="2471018" cy="2471018"/>
                </a:xfrm>
                <a:prstGeom prst="rect">
                  <a:avLst/>
                </a:prstGeom>
              </p:spPr>
            </p:pic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400549CD-1279-D54E-A9C1-DD9C589093E8}"/>
                    </a:ext>
                  </a:extLst>
                </p:cNvPr>
                <p:cNvSpPr txBox="1"/>
                <p:nvPr/>
              </p:nvSpPr>
              <p:spPr>
                <a:xfrm>
                  <a:off x="3192704" y="2686931"/>
                  <a:ext cx="3757768" cy="146563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Sequencing machine</a:t>
                  </a:r>
                  <a:endParaRPr lang="LID4096" dirty="0"/>
                </a:p>
              </p:txBody>
            </p:sp>
          </p:grpSp>
        </p:grp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749440">
            <a:off x="1628674" y="2491864"/>
            <a:ext cx="838550" cy="37819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736335">
            <a:off x="2219561" y="2390194"/>
            <a:ext cx="838550" cy="37819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736335">
            <a:off x="1963616" y="2459212"/>
            <a:ext cx="838550" cy="378196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632238">
            <a:off x="2455324" y="2449253"/>
            <a:ext cx="838550" cy="378196"/>
          </a:xfrm>
          <a:prstGeom prst="rect">
            <a:avLst/>
          </a:prstGeom>
        </p:spPr>
      </p:pic>
      <p:grpSp>
        <p:nvGrpSpPr>
          <p:cNvPr id="145" name="Group 144">
            <a:extLst>
              <a:ext uri="{FF2B5EF4-FFF2-40B4-BE49-F238E27FC236}">
                <a16:creationId xmlns:a16="http://schemas.microsoft.com/office/drawing/2014/main" id="{E152767F-FE6C-2241-AA42-5F9DDD49DF89}"/>
              </a:ext>
            </a:extLst>
          </p:cNvPr>
          <p:cNvGrpSpPr/>
          <p:nvPr/>
        </p:nvGrpSpPr>
        <p:grpSpPr>
          <a:xfrm>
            <a:off x="1043529" y="4074916"/>
            <a:ext cx="989173" cy="1175694"/>
            <a:chOff x="7128364" y="2829599"/>
            <a:chExt cx="989173" cy="1175694"/>
          </a:xfrm>
        </p:grpSpPr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55125F97-A096-B44A-B666-864E88790038}"/>
                </a:ext>
              </a:extLst>
            </p:cNvPr>
            <p:cNvCxnSpPr/>
            <p:nvPr/>
          </p:nvCxnSpPr>
          <p:spPr>
            <a:xfrm>
              <a:off x="7674568" y="2911556"/>
              <a:ext cx="213977" cy="0"/>
            </a:xfrm>
            <a:prstGeom prst="line">
              <a:avLst/>
            </a:prstGeom>
            <a:ln w="28575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5D6163C2-CF4B-C64C-B3A6-6F56BB1A3B26}"/>
                </a:ext>
              </a:extLst>
            </p:cNvPr>
            <p:cNvCxnSpPr/>
            <p:nvPr/>
          </p:nvCxnSpPr>
          <p:spPr>
            <a:xfrm>
              <a:off x="7374250" y="2829599"/>
              <a:ext cx="213977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6C336CA0-91B0-5948-98BA-42EFFB150151}"/>
                </a:ext>
              </a:extLst>
            </p:cNvPr>
            <p:cNvCxnSpPr/>
            <p:nvPr/>
          </p:nvCxnSpPr>
          <p:spPr>
            <a:xfrm>
              <a:off x="7267261" y="3120137"/>
              <a:ext cx="213977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258AF764-CC96-EF4C-9D0D-338AD7942DF3}"/>
                </a:ext>
              </a:extLst>
            </p:cNvPr>
            <p:cNvCxnSpPr/>
            <p:nvPr/>
          </p:nvCxnSpPr>
          <p:spPr>
            <a:xfrm>
              <a:off x="7220337" y="2916725"/>
              <a:ext cx="213977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3B0E3053-8333-4044-9063-F2E6A01055B7}"/>
                </a:ext>
              </a:extLst>
            </p:cNvPr>
            <p:cNvCxnSpPr/>
            <p:nvPr/>
          </p:nvCxnSpPr>
          <p:spPr>
            <a:xfrm>
              <a:off x="7447453" y="2986335"/>
              <a:ext cx="213977" cy="0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68328915-B0FD-EA4E-BB69-CD52EBB6E610}"/>
                </a:ext>
              </a:extLst>
            </p:cNvPr>
            <p:cNvCxnSpPr/>
            <p:nvPr/>
          </p:nvCxnSpPr>
          <p:spPr>
            <a:xfrm>
              <a:off x="7507516" y="3071449"/>
              <a:ext cx="213977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DE7E1D3E-5F5F-554E-9FA9-A57FC5FD5F76}"/>
                </a:ext>
              </a:extLst>
            </p:cNvPr>
            <p:cNvCxnSpPr/>
            <p:nvPr/>
          </p:nvCxnSpPr>
          <p:spPr>
            <a:xfrm>
              <a:off x="7567579" y="3156563"/>
              <a:ext cx="213977" cy="0"/>
            </a:xfrm>
            <a:prstGeom prst="line">
              <a:avLst/>
            </a:prstGeom>
            <a:ln w="28575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035B4460-6E58-C740-9DF5-B96870BB662E}"/>
                </a:ext>
              </a:extLst>
            </p:cNvPr>
            <p:cNvCxnSpPr/>
            <p:nvPr/>
          </p:nvCxnSpPr>
          <p:spPr>
            <a:xfrm>
              <a:off x="7794695" y="3036253"/>
              <a:ext cx="213977" cy="0"/>
            </a:xfrm>
            <a:prstGeom prst="line">
              <a:avLst/>
            </a:prstGeom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D687E0BC-C2E7-174E-8AC2-AD9FEFE6A1EA}"/>
                </a:ext>
              </a:extLst>
            </p:cNvPr>
            <p:cNvCxnSpPr/>
            <p:nvPr/>
          </p:nvCxnSpPr>
          <p:spPr>
            <a:xfrm>
              <a:off x="7854759" y="3121367"/>
              <a:ext cx="213977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D825CBAC-52B7-8F47-AF08-5A683328E435}"/>
                </a:ext>
              </a:extLst>
            </p:cNvPr>
            <p:cNvCxnSpPr/>
            <p:nvPr/>
          </p:nvCxnSpPr>
          <p:spPr>
            <a:xfrm>
              <a:off x="7721492" y="3265351"/>
              <a:ext cx="213977" cy="0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6876A655-93D3-094A-A500-EF09171162D0}"/>
                </a:ext>
              </a:extLst>
            </p:cNvPr>
            <p:cNvCxnSpPr/>
            <p:nvPr/>
          </p:nvCxnSpPr>
          <p:spPr>
            <a:xfrm>
              <a:off x="7434313" y="3230756"/>
              <a:ext cx="213977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1EEB5BA0-00D2-0F4F-8C6F-8B6CDEB463AE}"/>
                </a:ext>
              </a:extLst>
            </p:cNvPr>
            <p:cNvCxnSpPr/>
            <p:nvPr/>
          </p:nvCxnSpPr>
          <p:spPr>
            <a:xfrm>
              <a:off x="7507516" y="3387491"/>
              <a:ext cx="213977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4A5FD65F-DA76-0D4C-A648-7C5BEC9BF6F7}"/>
                </a:ext>
              </a:extLst>
            </p:cNvPr>
            <p:cNvCxnSpPr/>
            <p:nvPr/>
          </p:nvCxnSpPr>
          <p:spPr>
            <a:xfrm>
              <a:off x="7267261" y="3554100"/>
              <a:ext cx="213977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109569BF-B2F4-0D44-BF55-2587571D8155}"/>
                </a:ext>
              </a:extLst>
            </p:cNvPr>
            <p:cNvCxnSpPr/>
            <p:nvPr/>
          </p:nvCxnSpPr>
          <p:spPr>
            <a:xfrm>
              <a:off x="7507516" y="3505412"/>
              <a:ext cx="213977" cy="0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47EF912E-1641-6A4A-A1BB-C73FCC898FCC}"/>
                </a:ext>
              </a:extLst>
            </p:cNvPr>
            <p:cNvCxnSpPr/>
            <p:nvPr/>
          </p:nvCxnSpPr>
          <p:spPr>
            <a:xfrm>
              <a:off x="7500689" y="3637949"/>
              <a:ext cx="213977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6323A8FA-C5AE-CC4C-9E57-5E9CABD6215E}"/>
                </a:ext>
              </a:extLst>
            </p:cNvPr>
            <p:cNvCxnSpPr/>
            <p:nvPr/>
          </p:nvCxnSpPr>
          <p:spPr>
            <a:xfrm>
              <a:off x="7854758" y="3555329"/>
              <a:ext cx="213977" cy="0"/>
            </a:xfrm>
            <a:prstGeom prst="line">
              <a:avLst/>
            </a:prstGeom>
            <a:ln w="28575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25B0C6E0-2789-7E49-A3FD-DCC473555FA7}"/>
                </a:ext>
              </a:extLst>
            </p:cNvPr>
            <p:cNvCxnSpPr/>
            <p:nvPr/>
          </p:nvCxnSpPr>
          <p:spPr>
            <a:xfrm>
              <a:off x="7721492" y="3699313"/>
              <a:ext cx="213977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77445963-9161-DB47-B455-13713B6F5C02}"/>
                </a:ext>
              </a:extLst>
            </p:cNvPr>
            <p:cNvCxnSpPr/>
            <p:nvPr/>
          </p:nvCxnSpPr>
          <p:spPr>
            <a:xfrm>
              <a:off x="7794694" y="3354348"/>
              <a:ext cx="213977" cy="0"/>
            </a:xfrm>
            <a:prstGeom prst="line">
              <a:avLst/>
            </a:prstGeom>
            <a:ln w="28575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BC923A30-5396-2449-9EB8-96494CF42337}"/>
                </a:ext>
              </a:extLst>
            </p:cNvPr>
            <p:cNvCxnSpPr/>
            <p:nvPr/>
          </p:nvCxnSpPr>
          <p:spPr>
            <a:xfrm>
              <a:off x="7854758" y="3439462"/>
              <a:ext cx="213977" cy="0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251690B9-320E-E548-98FF-EB875C6292D9}"/>
                </a:ext>
              </a:extLst>
            </p:cNvPr>
            <p:cNvCxnSpPr/>
            <p:nvPr/>
          </p:nvCxnSpPr>
          <p:spPr>
            <a:xfrm>
              <a:off x="7220337" y="3042527"/>
              <a:ext cx="213977" cy="0"/>
            </a:xfrm>
            <a:prstGeom prst="line">
              <a:avLst/>
            </a:prstGeom>
            <a:ln w="28575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88AC1065-FE33-9041-A089-3BDD7DFDFF94}"/>
                </a:ext>
              </a:extLst>
            </p:cNvPr>
            <p:cNvCxnSpPr/>
            <p:nvPr/>
          </p:nvCxnSpPr>
          <p:spPr>
            <a:xfrm>
              <a:off x="7220337" y="3417733"/>
              <a:ext cx="213977" cy="0"/>
            </a:xfrm>
            <a:prstGeom prst="line">
              <a:avLst/>
            </a:prstGeom>
            <a:ln w="28575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B246F636-BE1F-8C48-B236-6142B054AB3B}"/>
                </a:ext>
              </a:extLst>
            </p:cNvPr>
            <p:cNvCxnSpPr/>
            <p:nvPr/>
          </p:nvCxnSpPr>
          <p:spPr>
            <a:xfrm>
              <a:off x="7569456" y="3845399"/>
              <a:ext cx="213977" cy="0"/>
            </a:xfrm>
            <a:prstGeom prst="line">
              <a:avLst/>
            </a:prstGeom>
            <a:ln w="28575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3E1A4C47-E7FC-2D42-95E5-9F3B0117390A}"/>
                </a:ext>
              </a:extLst>
            </p:cNvPr>
            <p:cNvCxnSpPr/>
            <p:nvPr/>
          </p:nvCxnSpPr>
          <p:spPr>
            <a:xfrm>
              <a:off x="7556317" y="3759216"/>
              <a:ext cx="213977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24640D70-B1E8-064A-B30F-9D7A3B49DF9E}"/>
                </a:ext>
              </a:extLst>
            </p:cNvPr>
            <p:cNvCxnSpPr/>
            <p:nvPr/>
          </p:nvCxnSpPr>
          <p:spPr>
            <a:xfrm>
              <a:off x="7269139" y="3763443"/>
              <a:ext cx="213977" cy="0"/>
            </a:xfrm>
            <a:prstGeom prst="line">
              <a:avLst/>
            </a:prstGeom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7867FAF4-CCAC-3E40-B429-4CA99965FE02}"/>
                </a:ext>
              </a:extLst>
            </p:cNvPr>
            <p:cNvCxnSpPr/>
            <p:nvPr/>
          </p:nvCxnSpPr>
          <p:spPr>
            <a:xfrm>
              <a:off x="7845373" y="3803679"/>
              <a:ext cx="213977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96530D7D-7070-9A49-9F31-5397F39532F5}"/>
                </a:ext>
              </a:extLst>
            </p:cNvPr>
            <p:cNvCxnSpPr/>
            <p:nvPr/>
          </p:nvCxnSpPr>
          <p:spPr>
            <a:xfrm>
              <a:off x="7342341" y="3920179"/>
              <a:ext cx="213977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0BAF741E-FB9E-EE4B-9401-2956F382C44D}"/>
                </a:ext>
              </a:extLst>
            </p:cNvPr>
            <p:cNvCxnSpPr/>
            <p:nvPr/>
          </p:nvCxnSpPr>
          <p:spPr>
            <a:xfrm>
              <a:off x="7402404" y="4005293"/>
              <a:ext cx="213977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3C822364-E3D9-2E40-B7E9-3F058160AD26}"/>
                </a:ext>
              </a:extLst>
            </p:cNvPr>
            <p:cNvCxnSpPr/>
            <p:nvPr/>
          </p:nvCxnSpPr>
          <p:spPr>
            <a:xfrm>
              <a:off x="7689583" y="3970096"/>
              <a:ext cx="213977" cy="0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0104248D-1DF7-2D4D-8F77-720BD56FE89E}"/>
                </a:ext>
              </a:extLst>
            </p:cNvPr>
            <p:cNvCxnSpPr/>
            <p:nvPr/>
          </p:nvCxnSpPr>
          <p:spPr>
            <a:xfrm>
              <a:off x="7845373" y="3896874"/>
              <a:ext cx="213977" cy="0"/>
            </a:xfrm>
            <a:prstGeom prst="line">
              <a:avLst/>
            </a:prstGeom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B0A5B482-3019-DE49-812B-0F487CC03935}"/>
                </a:ext>
              </a:extLst>
            </p:cNvPr>
            <p:cNvCxnSpPr/>
            <p:nvPr/>
          </p:nvCxnSpPr>
          <p:spPr>
            <a:xfrm>
              <a:off x="7903560" y="3637949"/>
              <a:ext cx="213977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9C0F9159-B6DB-D147-A171-7DE1700BE7DA}"/>
                </a:ext>
              </a:extLst>
            </p:cNvPr>
            <p:cNvCxnSpPr/>
            <p:nvPr/>
          </p:nvCxnSpPr>
          <p:spPr>
            <a:xfrm>
              <a:off x="7128364" y="3270407"/>
              <a:ext cx="213977" cy="0"/>
            </a:xfrm>
            <a:prstGeom prst="line">
              <a:avLst/>
            </a:prstGeom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8" name="Oval 197">
            <a:extLst>
              <a:ext uri="{FF2B5EF4-FFF2-40B4-BE49-F238E27FC236}">
                <a16:creationId xmlns:a16="http://schemas.microsoft.com/office/drawing/2014/main" id="{B99A6E6C-DAAC-034B-ACDD-42208AC3198B}"/>
              </a:ext>
            </a:extLst>
          </p:cNvPr>
          <p:cNvSpPr/>
          <p:nvPr/>
        </p:nvSpPr>
        <p:spPr>
          <a:xfrm>
            <a:off x="1878901" y="4317299"/>
            <a:ext cx="152257" cy="146857"/>
          </a:xfrm>
          <a:prstGeom prst="ellipse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99" name="Oval 198">
            <a:extLst>
              <a:ext uri="{FF2B5EF4-FFF2-40B4-BE49-F238E27FC236}">
                <a16:creationId xmlns:a16="http://schemas.microsoft.com/office/drawing/2014/main" id="{F9151383-7DBB-C34D-8D8E-7C514E557EA8}"/>
              </a:ext>
            </a:extLst>
          </p:cNvPr>
          <p:cNvSpPr/>
          <p:nvPr/>
        </p:nvSpPr>
        <p:spPr>
          <a:xfrm>
            <a:off x="2539923" y="3560291"/>
            <a:ext cx="1740386" cy="1678660"/>
          </a:xfrm>
          <a:prstGeom prst="ellipse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200" name="Straight Connector 199">
            <a:extLst>
              <a:ext uri="{FF2B5EF4-FFF2-40B4-BE49-F238E27FC236}">
                <a16:creationId xmlns:a16="http://schemas.microsoft.com/office/drawing/2014/main" id="{6B7B4C42-9FF1-524E-BCF8-62B3F3C99347}"/>
              </a:ext>
            </a:extLst>
          </p:cNvPr>
          <p:cNvCxnSpPr>
            <a:cxnSpLocks/>
          </p:cNvCxnSpPr>
          <p:nvPr/>
        </p:nvCxnSpPr>
        <p:spPr>
          <a:xfrm flipH="1">
            <a:off x="1970772" y="3790272"/>
            <a:ext cx="824025" cy="55096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1" name="Straight Connector 200">
            <a:extLst>
              <a:ext uri="{FF2B5EF4-FFF2-40B4-BE49-F238E27FC236}">
                <a16:creationId xmlns:a16="http://schemas.microsoft.com/office/drawing/2014/main" id="{F214DBDC-71F6-D641-92F6-9215733591D5}"/>
              </a:ext>
            </a:extLst>
          </p:cNvPr>
          <p:cNvCxnSpPr>
            <a:cxnSpLocks/>
            <a:endCxn id="199" idx="3"/>
          </p:cNvCxnSpPr>
          <p:nvPr/>
        </p:nvCxnSpPr>
        <p:spPr>
          <a:xfrm>
            <a:off x="1956908" y="4360448"/>
            <a:ext cx="837889" cy="63266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9" name="TextBox 188">
            <a:extLst>
              <a:ext uri="{FF2B5EF4-FFF2-40B4-BE49-F238E27FC236}">
                <a16:creationId xmlns:a16="http://schemas.microsoft.com/office/drawing/2014/main" id="{04F6004A-7AFC-3644-BD33-23BC87AE0063}"/>
              </a:ext>
            </a:extLst>
          </p:cNvPr>
          <p:cNvSpPr txBox="1"/>
          <p:nvPr/>
        </p:nvSpPr>
        <p:spPr>
          <a:xfrm>
            <a:off x="2506222" y="4335032"/>
            <a:ext cx="1856598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750" dirty="0"/>
              <a:t>CGATCGACTAGTCGATGCTGAGCTGATCGAT</a:t>
            </a:r>
            <a:endParaRPr lang="LID4096" sz="750" dirty="0"/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56B0BE0D-6C76-9F45-A20E-CFFFCBE1CD47}"/>
              </a:ext>
            </a:extLst>
          </p:cNvPr>
          <p:cNvSpPr txBox="1"/>
          <p:nvPr/>
        </p:nvSpPr>
        <p:spPr>
          <a:xfrm>
            <a:off x="2738077" y="4449701"/>
            <a:ext cx="1632178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750" dirty="0"/>
              <a:t>GCATGCTAGCTAGTCTGATGCTGATCG</a:t>
            </a:r>
            <a:endParaRPr lang="LID4096" sz="750" dirty="0"/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F7CBBFF6-4AE4-CF4C-883F-DA55E154DD35}"/>
              </a:ext>
            </a:extLst>
          </p:cNvPr>
          <p:cNvSpPr txBox="1"/>
          <p:nvPr/>
        </p:nvSpPr>
        <p:spPr>
          <a:xfrm>
            <a:off x="2741571" y="4581691"/>
            <a:ext cx="1571264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750" dirty="0"/>
              <a:t>CGATCGTATGCTAGCTATGCGTAGTC</a:t>
            </a:r>
            <a:endParaRPr lang="LID4096" sz="750" dirty="0"/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8332DD42-F376-324D-B5AC-B6745D1F3E56}"/>
              </a:ext>
            </a:extLst>
          </p:cNvPr>
          <p:cNvSpPr txBox="1"/>
          <p:nvPr/>
        </p:nvSpPr>
        <p:spPr>
          <a:xfrm>
            <a:off x="2483175" y="4182106"/>
            <a:ext cx="1234633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750" dirty="0"/>
              <a:t>ACGCTATTCATCTGTAGTCG</a:t>
            </a:r>
            <a:endParaRPr lang="LID4096" sz="750" dirty="0"/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D4F56B31-7244-1A43-AAFD-FA8009E97886}"/>
              </a:ext>
            </a:extLst>
          </p:cNvPr>
          <p:cNvSpPr txBox="1"/>
          <p:nvPr/>
        </p:nvSpPr>
        <p:spPr>
          <a:xfrm>
            <a:off x="2685811" y="4718376"/>
            <a:ext cx="1451038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750" dirty="0"/>
              <a:t>CAGGTACTGGAGTCGGTAGTAGC</a:t>
            </a:r>
            <a:endParaRPr lang="LID4096" sz="750" dirty="0"/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D2A82FC0-FB3B-AE4B-A8F3-7CF9FBECE2C8}"/>
              </a:ext>
            </a:extLst>
          </p:cNvPr>
          <p:cNvSpPr txBox="1"/>
          <p:nvPr/>
        </p:nvSpPr>
        <p:spPr>
          <a:xfrm>
            <a:off x="2856109" y="4868851"/>
            <a:ext cx="1234633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750" dirty="0"/>
              <a:t>ACGCTATTCATCTGTAGTCG</a:t>
            </a:r>
            <a:endParaRPr lang="LID4096" sz="750" dirty="0"/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0339B279-59FF-E24C-AFFF-A8651856083F}"/>
              </a:ext>
            </a:extLst>
          </p:cNvPr>
          <p:cNvSpPr txBox="1"/>
          <p:nvPr/>
        </p:nvSpPr>
        <p:spPr>
          <a:xfrm>
            <a:off x="2912061" y="3973721"/>
            <a:ext cx="1234633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750" dirty="0"/>
              <a:t>ACGCTATTCATCTGTAGTCG</a:t>
            </a:r>
            <a:endParaRPr lang="LID4096" sz="750" dirty="0"/>
          </a:p>
        </p:txBody>
      </p:sp>
      <p:sp>
        <p:nvSpPr>
          <p:cNvPr id="196" name="TextBox 195">
            <a:extLst>
              <a:ext uri="{FF2B5EF4-FFF2-40B4-BE49-F238E27FC236}">
                <a16:creationId xmlns:a16="http://schemas.microsoft.com/office/drawing/2014/main" id="{9DF20266-629B-4849-B91B-25B160697147}"/>
              </a:ext>
            </a:extLst>
          </p:cNvPr>
          <p:cNvSpPr txBox="1"/>
          <p:nvPr/>
        </p:nvSpPr>
        <p:spPr>
          <a:xfrm>
            <a:off x="2775026" y="3833402"/>
            <a:ext cx="1245854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750" dirty="0"/>
              <a:t>ACGTAGCATGCGAAGACGG</a:t>
            </a:r>
            <a:endParaRPr lang="LID4096" sz="750" dirty="0"/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A8C9DECC-CB8F-D744-81BB-E6B43C02A854}"/>
              </a:ext>
            </a:extLst>
          </p:cNvPr>
          <p:cNvSpPr txBox="1"/>
          <p:nvPr/>
        </p:nvSpPr>
        <p:spPr>
          <a:xfrm>
            <a:off x="2561061" y="4087262"/>
            <a:ext cx="1771639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750" dirty="0"/>
              <a:t>CGATCGACTAGCTACTTAGCTAGTCTAGCT</a:t>
            </a:r>
            <a:endParaRPr lang="LID4096" sz="750" dirty="0"/>
          </a:p>
        </p:txBody>
      </p:sp>
      <p:pic>
        <p:nvPicPr>
          <p:cNvPr id="202" name="图片 23">
            <a:extLst>
              <a:ext uri="{FF2B5EF4-FFF2-40B4-BE49-F238E27FC236}">
                <a16:creationId xmlns:a16="http://schemas.microsoft.com/office/drawing/2014/main" id="{5FE67A0E-BEDE-6B4F-B0DF-A800BFD781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4520" y="3516007"/>
            <a:ext cx="624924" cy="495629"/>
          </a:xfrm>
          <a:prstGeom prst="rect">
            <a:avLst/>
          </a:prstGeo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020D5D45-2BC0-194C-A7AA-04BF56FA7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FDA5E-6C12-4BB4-9E17-838C360467A1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683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42" grpId="0"/>
      <p:bldP spid="198" grpId="0" animBg="1"/>
      <p:bldP spid="199" grpId="0" animBg="1"/>
      <p:bldP spid="189" grpId="0"/>
      <p:bldP spid="190" grpId="0"/>
      <p:bldP spid="191" grpId="0"/>
      <p:bldP spid="192" grpId="0"/>
      <p:bldP spid="193" grpId="0"/>
      <p:bldP spid="194" grpId="0"/>
      <p:bldP spid="195" grpId="0"/>
      <p:bldP spid="196" grpId="0"/>
      <p:bldP spid="19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3B0FE2-2DDB-F245-9084-609F00E2A1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302" y="323761"/>
            <a:ext cx="7886700" cy="674711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rgbClr val="701944"/>
                </a:solidFill>
                <a:latin typeface="+mn-lt"/>
              </a:rPr>
              <a:t>Existing methods for phage identification</a:t>
            </a:r>
          </a:p>
        </p:txBody>
      </p:sp>
      <p:sp>
        <p:nvSpPr>
          <p:cNvPr id="32" name="灯片编号占位符 2">
            <a:extLst>
              <a:ext uri="{FF2B5EF4-FFF2-40B4-BE49-F238E27FC236}">
                <a16:creationId xmlns:a16="http://schemas.microsoft.com/office/drawing/2014/main" id="{016D1D6D-C434-764D-A736-CCAD9351EE45}"/>
              </a:ext>
            </a:extLst>
          </p:cNvPr>
          <p:cNvSpPr txBox="1">
            <a:spLocks/>
          </p:cNvSpPr>
          <p:nvPr/>
        </p:nvSpPr>
        <p:spPr>
          <a:xfrm>
            <a:off x="7945596" y="622925"/>
            <a:ext cx="31840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dirty="0">
                <a:solidFill>
                  <a:schemeClr val="bg1"/>
                </a:solidFill>
              </a:rPr>
              <a:t>4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BF3147-4F5D-2C42-9D45-A265975A4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FDA5E-6C12-4BB4-9E17-838C360467A1}" type="slidenum">
              <a:rPr lang="zh-CN" altLang="en-US" smtClean="0"/>
              <a:t>13</a:t>
            </a:fld>
            <a:endParaRPr lang="zh-CN" alt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195C6C7-7D00-EB96-100F-A655EC86B0D7}"/>
              </a:ext>
            </a:extLst>
          </p:cNvPr>
          <p:cNvSpPr txBox="1">
            <a:spLocks/>
          </p:cNvSpPr>
          <p:nvPr/>
        </p:nvSpPr>
        <p:spPr>
          <a:xfrm>
            <a:off x="750838" y="4241918"/>
            <a:ext cx="3765002" cy="470820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vert="horz" lIns="68580" tIns="34290" rIns="68580" bIns="34290" rtlCol="0" anchor="b">
            <a:norm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r>
              <a:rPr lang="en-US" sz="2400" dirty="0"/>
              <a:t>Limitations of existing tools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0A0EC4B-4D1C-1B62-3E52-E2250D6B5AE4}"/>
              </a:ext>
            </a:extLst>
          </p:cNvPr>
          <p:cNvSpPr txBox="1">
            <a:spLocks/>
          </p:cNvSpPr>
          <p:nvPr/>
        </p:nvSpPr>
        <p:spPr>
          <a:xfrm>
            <a:off x="645373" y="4754965"/>
            <a:ext cx="4808912" cy="1008043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vert="horz" lIns="68580" tIns="34290" rIns="68580" bIns="34290" rtlCol="0">
            <a:norm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>
              <a:buFontTx/>
              <a:buChar char="-"/>
            </a:pPr>
            <a:r>
              <a:rPr lang="en-US" sz="1500" dirty="0"/>
              <a:t>Limited reference genomes (viral dark matter)</a:t>
            </a:r>
          </a:p>
          <a:p>
            <a:pPr>
              <a:buFontTx/>
              <a:buChar char="-"/>
            </a:pPr>
            <a:r>
              <a:rPr lang="en-US" sz="1500" dirty="0"/>
              <a:t>Diverged viral genomes (marginal sequence similarity)</a:t>
            </a:r>
          </a:p>
          <a:p>
            <a:pPr>
              <a:buFontTx/>
              <a:buChar char="-"/>
            </a:pPr>
            <a:r>
              <a:rPr lang="en-US" sz="1500" dirty="0"/>
              <a:t>Massive amount of data (alignment-based tools can be slow)</a:t>
            </a:r>
          </a:p>
          <a:p>
            <a:pPr>
              <a:buFontTx/>
              <a:buChar char="-"/>
            </a:pPr>
            <a:endParaRPr lang="en-US" sz="1500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3821957E-1349-E1E1-176E-C35731D2AE66}"/>
              </a:ext>
            </a:extLst>
          </p:cNvPr>
          <p:cNvSpPr txBox="1">
            <a:spLocks/>
          </p:cNvSpPr>
          <p:nvPr/>
        </p:nvSpPr>
        <p:spPr>
          <a:xfrm>
            <a:off x="5657229" y="3925148"/>
            <a:ext cx="3248136" cy="851010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Promising alternative: deep learning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7B729A34-1742-3A6C-FD42-8B118AB54782}"/>
              </a:ext>
            </a:extLst>
          </p:cNvPr>
          <p:cNvSpPr txBox="1">
            <a:spLocks/>
          </p:cNvSpPr>
          <p:nvPr/>
        </p:nvSpPr>
        <p:spPr>
          <a:xfrm>
            <a:off x="5657229" y="4855239"/>
            <a:ext cx="2772779" cy="851010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-285750">
              <a:buFontTx/>
              <a:buChar char="-"/>
            </a:pPr>
            <a:r>
              <a:rPr lang="en-US" sz="1600" dirty="0">
                <a:latin typeface="+mj-lt"/>
                <a:ea typeface="+mj-ea"/>
                <a:cs typeface="+mj-cs"/>
              </a:rPr>
              <a:t>Automatic feature learning</a:t>
            </a:r>
          </a:p>
          <a:p>
            <a:pPr marL="0" indent="-285750">
              <a:buFontTx/>
              <a:buChar char="-"/>
            </a:pPr>
            <a:r>
              <a:rPr lang="en-US" sz="1600" dirty="0">
                <a:latin typeface="+mj-lt"/>
                <a:ea typeface="+mj-ea"/>
                <a:cs typeface="+mj-cs"/>
              </a:rPr>
              <a:t>Mining degenerate patterns</a:t>
            </a:r>
          </a:p>
          <a:p>
            <a:pPr marL="0" indent="-285750">
              <a:buFontTx/>
              <a:buChar char="-"/>
            </a:pPr>
            <a:r>
              <a:rPr lang="en-US" sz="1600" dirty="0">
                <a:latin typeface="+mj-lt"/>
                <a:ea typeface="+mj-ea"/>
                <a:cs typeface="+mj-cs"/>
              </a:rPr>
              <a:t>GPU for speedup</a:t>
            </a:r>
          </a:p>
          <a:p>
            <a:pPr>
              <a:buFontTx/>
              <a:buChar char="-"/>
            </a:pPr>
            <a:endParaRPr lang="en-US" sz="1500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1D51A53-8014-AE25-66A5-FE0025524E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6712" y="1637756"/>
            <a:ext cx="275463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/>
              <a:t>Comparison based: </a:t>
            </a:r>
            <a:r>
              <a:rPr lang="en-US" sz="2000" dirty="0"/>
              <a:t>compare a new DNA sequence with known phages</a:t>
            </a:r>
          </a:p>
          <a:p>
            <a:pPr lvl="1"/>
            <a:r>
              <a:rPr lang="en-US" sz="1800" dirty="0"/>
              <a:t>Main feature: sequence similarity</a:t>
            </a:r>
          </a:p>
        </p:txBody>
      </p:sp>
      <p:cxnSp>
        <p:nvCxnSpPr>
          <p:cNvPr id="20" name="直接连接符 27">
            <a:extLst>
              <a:ext uri="{FF2B5EF4-FFF2-40B4-BE49-F238E27FC236}">
                <a16:creationId xmlns:a16="http://schemas.microsoft.com/office/drawing/2014/main" id="{F338C3F1-B21C-D40A-4517-122F7838AF82}"/>
              </a:ext>
            </a:extLst>
          </p:cNvPr>
          <p:cNvCxnSpPr/>
          <p:nvPr/>
        </p:nvCxnSpPr>
        <p:spPr>
          <a:xfrm>
            <a:off x="396355" y="917620"/>
            <a:ext cx="6892465" cy="17921"/>
          </a:xfrm>
          <a:prstGeom prst="line">
            <a:avLst/>
          </a:prstGeom>
          <a:ln w="19050">
            <a:solidFill>
              <a:srgbClr val="7019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63108B4C-BEBE-5F42-B74E-DC2F394515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1342" y="2103035"/>
            <a:ext cx="5335407" cy="674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345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414772" y="2003369"/>
            <a:ext cx="8528040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b="1" dirty="0">
                <a:solidFill>
                  <a:schemeClr val="bg1"/>
                </a:solidFill>
              </a:rPr>
              <a:t>Methodology: towards more sensitive</a:t>
            </a:r>
          </a:p>
          <a:p>
            <a:r>
              <a:rPr lang="en-US" altLang="zh-CN" sz="4000" b="1" dirty="0">
                <a:solidFill>
                  <a:schemeClr val="bg1"/>
                </a:solidFill>
              </a:rPr>
              <a:t>and accurate phage identification using</a:t>
            </a:r>
          </a:p>
          <a:p>
            <a:endParaRPr lang="en-US" altLang="zh-CN" sz="4000" b="1" dirty="0">
              <a:solidFill>
                <a:schemeClr val="bg1"/>
              </a:solidFill>
            </a:endParaRPr>
          </a:p>
          <a:p>
            <a:pPr algn="ctr"/>
            <a:r>
              <a:rPr lang="en-US" altLang="zh-CN" sz="4800" b="1" dirty="0">
                <a:solidFill>
                  <a:schemeClr val="bg1"/>
                </a:solidFill>
              </a:rPr>
              <a:t>Transformer</a:t>
            </a:r>
            <a:endParaRPr lang="zh-CN" altLang="en-US" sz="4800" b="1" dirty="0">
              <a:solidFill>
                <a:schemeClr val="bg1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63B3543-05CD-AA4D-962B-00E8FFDF2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FDA5E-6C12-4BB4-9E17-838C360467A1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7094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itle 1">
            <a:extLst>
              <a:ext uri="{FF2B5EF4-FFF2-40B4-BE49-F238E27FC236}">
                <a16:creationId xmlns:a16="http://schemas.microsoft.com/office/drawing/2014/main" id="{EE513268-4AE5-0553-AD86-7585A6592D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990" y="-27580"/>
            <a:ext cx="7104269" cy="113916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 b="1" dirty="0">
                <a:solidFill>
                  <a:srgbClr val="701944"/>
                </a:solidFill>
                <a:latin typeface="+mn-lt"/>
              </a:rPr>
              <a:t>Natural language vs. language of life</a:t>
            </a:r>
          </a:p>
        </p:txBody>
      </p:sp>
      <p:sp>
        <p:nvSpPr>
          <p:cNvPr id="66" name="Content Placeholder 2">
            <a:extLst>
              <a:ext uri="{FF2B5EF4-FFF2-40B4-BE49-F238E27FC236}">
                <a16:creationId xmlns:a16="http://schemas.microsoft.com/office/drawing/2014/main" id="{561B3631-2970-2A82-7817-18F584ACC527}"/>
              </a:ext>
            </a:extLst>
          </p:cNvPr>
          <p:cNvSpPr txBox="1">
            <a:spLocks/>
          </p:cNvSpPr>
          <p:nvPr/>
        </p:nvSpPr>
        <p:spPr>
          <a:xfrm>
            <a:off x="302285" y="947383"/>
            <a:ext cx="3508577" cy="56345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265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1265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1265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126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126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2000" b="1" dirty="0"/>
              <a:t>Alphabet</a:t>
            </a:r>
          </a:p>
          <a:p>
            <a:pPr lvl="1">
              <a:spcBef>
                <a:spcPts val="0"/>
              </a:spcBef>
            </a:pPr>
            <a:r>
              <a:rPr lang="en-US" sz="2000" dirty="0"/>
              <a:t>English: {A,B,C,D, …, Z} </a:t>
            </a:r>
          </a:p>
          <a:p>
            <a:pPr lvl="1">
              <a:spcBef>
                <a:spcPts val="0"/>
              </a:spcBef>
            </a:pPr>
            <a:r>
              <a:rPr lang="en-US" sz="2000" dirty="0"/>
              <a:t>DNA: {A,C,G,T}</a:t>
            </a:r>
          </a:p>
          <a:p>
            <a:pPr marL="457200" lvl="1" indent="0">
              <a:spcBef>
                <a:spcPts val="0"/>
              </a:spcBef>
              <a:buNone/>
            </a:pPr>
            <a:endParaRPr lang="en-US" sz="2000" dirty="0"/>
          </a:p>
          <a:p>
            <a:pPr>
              <a:spcBef>
                <a:spcPts val="0"/>
              </a:spcBef>
            </a:pPr>
            <a:r>
              <a:rPr lang="en-US" sz="2000" b="1" dirty="0"/>
              <a:t>Words</a:t>
            </a:r>
          </a:p>
          <a:p>
            <a:pPr lvl="1">
              <a:spcBef>
                <a:spcPts val="0"/>
              </a:spcBef>
            </a:pPr>
            <a:r>
              <a:rPr lang="en-US" sz="2000" dirty="0"/>
              <a:t>{happy, sad, student…}: delimited by spaces</a:t>
            </a:r>
          </a:p>
          <a:p>
            <a:pPr lvl="1">
              <a:spcBef>
                <a:spcPts val="0"/>
              </a:spcBef>
            </a:pPr>
            <a:r>
              <a:rPr lang="en-US" sz="2000" dirty="0"/>
              <a:t>What are the words for DNA sequences?</a:t>
            </a:r>
          </a:p>
          <a:p>
            <a:pPr marL="457200" lvl="1" indent="0">
              <a:spcBef>
                <a:spcPts val="0"/>
              </a:spcBef>
              <a:buNone/>
            </a:pPr>
            <a:endParaRPr lang="en-US" sz="2000" dirty="0"/>
          </a:p>
          <a:p>
            <a:pPr>
              <a:spcBef>
                <a:spcPts val="0"/>
              </a:spcBef>
            </a:pPr>
            <a:r>
              <a:rPr lang="en-US" sz="2000" b="1" dirty="0"/>
              <a:t>Interactions/associations</a:t>
            </a:r>
          </a:p>
          <a:p>
            <a:pPr lvl="1">
              <a:spcBef>
                <a:spcPts val="0"/>
              </a:spcBef>
            </a:pPr>
            <a:r>
              <a:rPr lang="en-US" sz="2000" dirty="0"/>
              <a:t>She </a:t>
            </a:r>
            <a:r>
              <a:rPr lang="en-US" sz="2000" u="sng" dirty="0"/>
              <a:t>quickly corrected </a:t>
            </a:r>
            <a:r>
              <a:rPr lang="en-US" sz="2000" dirty="0"/>
              <a:t>her mistakes. She </a:t>
            </a:r>
            <a:r>
              <a:rPr lang="en-US" sz="2000" u="sng" dirty="0"/>
              <a:t>corrected</a:t>
            </a:r>
            <a:r>
              <a:rPr lang="en-US" sz="2000" dirty="0"/>
              <a:t> her mistakes </a:t>
            </a:r>
            <a:r>
              <a:rPr lang="en-US" sz="2000" u="sng" dirty="0"/>
              <a:t>quickly</a:t>
            </a:r>
            <a:r>
              <a:rPr lang="en-US" sz="2000" dirty="0"/>
              <a:t>. </a:t>
            </a:r>
          </a:p>
          <a:p>
            <a:pPr marL="457200" lvl="1" indent="0">
              <a:spcBef>
                <a:spcPts val="0"/>
              </a:spcBef>
              <a:buNone/>
            </a:pPr>
            <a:endParaRPr lang="en-US" sz="2000" dirty="0"/>
          </a:p>
          <a:p>
            <a:pPr>
              <a:spcBef>
                <a:spcPts val="0"/>
              </a:spcBef>
            </a:pPr>
            <a:r>
              <a:rPr lang="en-US" sz="2000" b="1" dirty="0"/>
              <a:t>Errors in spelling</a:t>
            </a:r>
          </a:p>
          <a:p>
            <a:pPr lvl="1">
              <a:spcBef>
                <a:spcPts val="0"/>
              </a:spcBef>
            </a:pPr>
            <a:r>
              <a:rPr lang="en-US" sz="2000" dirty="0"/>
              <a:t>I like my </a:t>
            </a:r>
            <a:r>
              <a:rPr lang="en-US" sz="2000" u="sng" dirty="0" err="1"/>
              <a:t>bok</a:t>
            </a:r>
            <a:r>
              <a:rPr lang="en-US" sz="2000" dirty="0"/>
              <a:t>. </a:t>
            </a:r>
          </a:p>
          <a:p>
            <a:pPr lvl="1">
              <a:spcBef>
                <a:spcPts val="0"/>
              </a:spcBef>
            </a:pPr>
            <a:r>
              <a:rPr lang="en-US" sz="2000" dirty="0"/>
              <a:t>Variations in DNA </a:t>
            </a:r>
            <a:r>
              <a:rPr lang="en-US" sz="2000" dirty="0">
                <a:sym typeface="Wingdings" pitchFamily="2" charset="2"/>
              </a:rPr>
              <a:t> diseases</a:t>
            </a:r>
            <a:endParaRPr lang="en-US" sz="2000" dirty="0"/>
          </a:p>
        </p:txBody>
      </p:sp>
      <p:pic>
        <p:nvPicPr>
          <p:cNvPr id="67" name="Picture 2">
            <a:extLst>
              <a:ext uri="{FF2B5EF4-FFF2-40B4-BE49-F238E27FC236}">
                <a16:creationId xmlns:a16="http://schemas.microsoft.com/office/drawing/2014/main" id="{DA07B961-A8CC-524B-40C1-F8EF4ECD93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8" t="2944" b="81704"/>
          <a:stretch/>
        </p:blipFill>
        <p:spPr bwMode="auto">
          <a:xfrm>
            <a:off x="4384887" y="2900573"/>
            <a:ext cx="4068280" cy="864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8" name="Group 5">
            <a:extLst>
              <a:ext uri="{FF2B5EF4-FFF2-40B4-BE49-F238E27FC236}">
                <a16:creationId xmlns:a16="http://schemas.microsoft.com/office/drawing/2014/main" id="{C7FB6993-3AE1-9EAF-086C-4260F2C52D86}"/>
              </a:ext>
            </a:extLst>
          </p:cNvPr>
          <p:cNvGrpSpPr/>
          <p:nvPr/>
        </p:nvGrpSpPr>
        <p:grpSpPr>
          <a:xfrm>
            <a:off x="4037778" y="1431270"/>
            <a:ext cx="4415389" cy="1202328"/>
            <a:chOff x="1048842" y="3308966"/>
            <a:chExt cx="7051550" cy="2460082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">
              <p14:nvContentPartPr>
                <p14:cNvPr id="69" name="Ink 7">
                  <a:extLst>
                    <a:ext uri="{FF2B5EF4-FFF2-40B4-BE49-F238E27FC236}">
                      <a16:creationId xmlns:a16="http://schemas.microsoft.com/office/drawing/2014/main" id="{0D3E8B41-9997-4C63-A3A1-0EA46E991808}"/>
                    </a:ext>
                  </a:extLst>
                </p14:cNvPr>
                <p14:cNvContentPartPr/>
                <p14:nvPr/>
              </p14:nvContentPartPr>
              <p14:xfrm>
                <a:off x="1048842" y="3420206"/>
                <a:ext cx="6932880" cy="3474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9D8978A1-9D08-8A47-8101-B0B7B6073A4E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91351" y="3347340"/>
                  <a:ext cx="7047288" cy="493867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70" name="Group 8">
              <a:extLst>
                <a:ext uri="{FF2B5EF4-FFF2-40B4-BE49-F238E27FC236}">
                  <a16:creationId xmlns:a16="http://schemas.microsoft.com/office/drawing/2014/main" id="{37EA56AB-1F8C-033C-C566-CEE7D994CD9C}"/>
                </a:ext>
              </a:extLst>
            </p:cNvPr>
            <p:cNvGrpSpPr/>
            <p:nvPr/>
          </p:nvGrpSpPr>
          <p:grpSpPr>
            <a:xfrm>
              <a:off x="4715802" y="3308966"/>
              <a:ext cx="3384590" cy="2408788"/>
              <a:chOff x="4715802" y="3308966"/>
              <a:chExt cx="3384590" cy="2408788"/>
            </a:xfrm>
          </p:grpSpPr>
          <p:sp>
            <p:nvSpPr>
              <p:cNvPr id="75" name="TextBox 10">
                <a:extLst>
                  <a:ext uri="{FF2B5EF4-FFF2-40B4-BE49-F238E27FC236}">
                    <a16:creationId xmlns:a16="http://schemas.microsoft.com/office/drawing/2014/main" id="{EFDDC363-1081-ED0D-FEF9-C75182E9FB90}"/>
                  </a:ext>
                </a:extLst>
              </p:cNvPr>
              <p:cNvSpPr txBox="1"/>
              <p:nvPr/>
            </p:nvSpPr>
            <p:spPr>
              <a:xfrm>
                <a:off x="6372200" y="4017452"/>
                <a:ext cx="1728192" cy="17003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sz="1200" dirty="0"/>
                  <a:t>will translate into a protein related to breast cancer</a:t>
                </a:r>
              </a:p>
            </p:txBody>
          </p:sp>
          <mc:AlternateContent xmlns:mc="http://schemas.openxmlformats.org/markup-compatibility/2006" xmlns:p14="http://schemas.microsoft.com/office/powerpoint/2010/main">
            <mc:Choice Requires="p14">
              <p:contentPart p14:bwMode="auto" r:id="rId6">
                <p14:nvContentPartPr>
                  <p14:cNvPr id="76" name="Ink 12">
                    <a:extLst>
                      <a:ext uri="{FF2B5EF4-FFF2-40B4-BE49-F238E27FC236}">
                        <a16:creationId xmlns:a16="http://schemas.microsoft.com/office/drawing/2014/main" id="{123CDF35-D36D-938F-0C1F-2635C1193936}"/>
                      </a:ext>
                    </a:extLst>
                  </p14:cNvPr>
                  <p14:cNvContentPartPr/>
                  <p14:nvPr/>
                </p14:nvContentPartPr>
                <p14:xfrm>
                  <a:off x="4715802" y="3308966"/>
                  <a:ext cx="1492920" cy="571680"/>
                </p14:xfrm>
              </p:contentPart>
            </mc:Choice>
            <mc:Fallback xmlns="">
              <p:pic>
                <p:nvPicPr>
                  <p:cNvPr id="8" name="Ink 7">
                    <a:extLst>
                      <a:ext uri="{FF2B5EF4-FFF2-40B4-BE49-F238E27FC236}">
                        <a16:creationId xmlns:a16="http://schemas.microsoft.com/office/drawing/2014/main" id="{A734CFDF-32E6-5B4C-981D-CC09156482D0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4711482" y="3304646"/>
                    <a:ext cx="1501560" cy="580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">
                <p14:nvContentPartPr>
                  <p14:cNvPr id="77" name="Ink 13">
                    <a:extLst>
                      <a:ext uri="{FF2B5EF4-FFF2-40B4-BE49-F238E27FC236}">
                        <a16:creationId xmlns:a16="http://schemas.microsoft.com/office/drawing/2014/main" id="{618B1227-6307-B870-581B-7691BFF9BF22}"/>
                      </a:ext>
                    </a:extLst>
                  </p14:cNvPr>
                  <p14:cNvContentPartPr/>
                  <p14:nvPr/>
                </p14:nvContentPartPr>
                <p14:xfrm>
                  <a:off x="6157602" y="3963086"/>
                  <a:ext cx="263520" cy="211320"/>
                </p14:xfrm>
              </p:contentPart>
            </mc:Choice>
            <mc:Fallback xmlns="">
              <p:pic>
                <p:nvPicPr>
                  <p:cNvPr id="9" name="Ink 8">
                    <a:extLst>
                      <a:ext uri="{FF2B5EF4-FFF2-40B4-BE49-F238E27FC236}">
                        <a16:creationId xmlns:a16="http://schemas.microsoft.com/office/drawing/2014/main" id="{3DE899C5-3CB0-8445-87BE-C6D75B4B826F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6153282" y="3958766"/>
                    <a:ext cx="272160" cy="2199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71" name="Group 14">
              <a:extLst>
                <a:ext uri="{FF2B5EF4-FFF2-40B4-BE49-F238E27FC236}">
                  <a16:creationId xmlns:a16="http://schemas.microsoft.com/office/drawing/2014/main" id="{7954C5E7-9753-C079-84D2-DFD6F836F8AD}"/>
                </a:ext>
              </a:extLst>
            </p:cNvPr>
            <p:cNvGrpSpPr/>
            <p:nvPr/>
          </p:nvGrpSpPr>
          <p:grpSpPr>
            <a:xfrm>
              <a:off x="3068564" y="3342084"/>
              <a:ext cx="2636301" cy="2426964"/>
              <a:chOff x="3068564" y="3342084"/>
              <a:chExt cx="2636301" cy="2426964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0">
                <p14:nvContentPartPr>
                  <p14:cNvPr id="72" name="Ink 15">
                    <a:extLst>
                      <a:ext uri="{FF2B5EF4-FFF2-40B4-BE49-F238E27FC236}">
                        <a16:creationId xmlns:a16="http://schemas.microsoft.com/office/drawing/2014/main" id="{CA176B82-8870-AA06-08B3-D11253493E4F}"/>
                      </a:ext>
                    </a:extLst>
                  </p14:cNvPr>
                  <p14:cNvContentPartPr/>
                  <p14:nvPr/>
                </p14:nvContentPartPr>
                <p14:xfrm rot="21155775">
                  <a:off x="3068564" y="3342084"/>
                  <a:ext cx="908739" cy="347981"/>
                </p14:xfrm>
              </p:contentPart>
            </mc:Choice>
            <mc:Fallback xmlns="">
              <p:pic>
                <p:nvPicPr>
                  <p:cNvPr id="10" name="Ink 9">
                    <a:extLst>
                      <a:ext uri="{FF2B5EF4-FFF2-40B4-BE49-F238E27FC236}">
                        <a16:creationId xmlns:a16="http://schemas.microsoft.com/office/drawing/2014/main" id="{7DA033B1-A145-E145-AF92-DB45B9421A29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 rot="21155775">
                    <a:off x="3064244" y="3337766"/>
                    <a:ext cx="917380" cy="356618"/>
                  </a:xfrm>
                  <a:prstGeom prst="rect">
                    <a:avLst/>
                  </a:prstGeom>
                </p:spPr>
              </p:pic>
            </mc:Fallback>
          </mc:AlternateContent>
          <p:sp>
            <p:nvSpPr>
              <p:cNvPr id="73" name="TextBox 16">
                <a:extLst>
                  <a:ext uri="{FF2B5EF4-FFF2-40B4-BE49-F238E27FC236}">
                    <a16:creationId xmlns:a16="http://schemas.microsoft.com/office/drawing/2014/main" id="{9EC6515D-5249-A31E-AF91-BBD41C54E806}"/>
                  </a:ext>
                </a:extLst>
              </p:cNvPr>
              <p:cNvSpPr txBox="1"/>
              <p:nvPr/>
            </p:nvSpPr>
            <p:spPr>
              <a:xfrm>
                <a:off x="3440027" y="4068746"/>
                <a:ext cx="2264838" cy="17003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sz="1200" dirty="0"/>
                  <a:t>Does not encode protein; can bind to a protein to regulate its amount</a:t>
                </a:r>
              </a:p>
            </p:txBody>
          </p:sp>
          <mc:AlternateContent xmlns:mc="http://schemas.openxmlformats.org/markup-compatibility/2006" xmlns:p14="http://schemas.microsoft.com/office/powerpoint/2010/main">
            <mc:Choice Requires="p14">
              <p:contentPart p14:bwMode="auto" r:id="rId12">
                <p14:nvContentPartPr>
                  <p14:cNvPr id="74" name="Ink 17">
                    <a:extLst>
                      <a:ext uri="{FF2B5EF4-FFF2-40B4-BE49-F238E27FC236}">
                        <a16:creationId xmlns:a16="http://schemas.microsoft.com/office/drawing/2014/main" id="{94FA0043-4D24-5B33-131D-9E241EC06207}"/>
                      </a:ext>
                    </a:extLst>
                  </p14:cNvPr>
                  <p14:cNvContentPartPr/>
                  <p14:nvPr/>
                </p14:nvContentPartPr>
                <p14:xfrm>
                  <a:off x="3522933" y="3729561"/>
                  <a:ext cx="397480" cy="318744"/>
                </p14:xfrm>
              </p:contentPart>
            </mc:Choice>
            <mc:Fallback xmlns="">
              <p:pic>
                <p:nvPicPr>
                  <p:cNvPr id="12" name="Ink 11">
                    <a:extLst>
                      <a:ext uri="{FF2B5EF4-FFF2-40B4-BE49-F238E27FC236}">
                        <a16:creationId xmlns:a16="http://schemas.microsoft.com/office/drawing/2014/main" id="{973BFFF6-7E35-EE4A-8AE6-449CCFAC302B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3518613" y="3725239"/>
                    <a:ext cx="406121" cy="327388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pic>
        <p:nvPicPr>
          <p:cNvPr id="78" name="图片 77">
            <a:extLst>
              <a:ext uri="{FF2B5EF4-FFF2-40B4-BE49-F238E27FC236}">
                <a16:creationId xmlns:a16="http://schemas.microsoft.com/office/drawing/2014/main" id="{546B6696-9AE5-AFA4-6D66-18B3767343D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815794" y="4178135"/>
            <a:ext cx="2760032" cy="1663365"/>
          </a:xfrm>
          <a:prstGeom prst="rect">
            <a:avLst/>
          </a:prstGeom>
        </p:spPr>
      </p:pic>
      <p:pic>
        <p:nvPicPr>
          <p:cNvPr id="79" name="内容占位符 5">
            <a:extLst>
              <a:ext uri="{FF2B5EF4-FFF2-40B4-BE49-F238E27FC236}">
                <a16:creationId xmlns:a16="http://schemas.microsoft.com/office/drawing/2014/main" id="{DC68B506-D6F5-5F97-C375-7206EBFCAD8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 bwMode="auto">
          <a:xfrm>
            <a:off x="6801279" y="4167500"/>
            <a:ext cx="1997489" cy="167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0" name="直接连接符 113">
            <a:extLst>
              <a:ext uri="{FF2B5EF4-FFF2-40B4-BE49-F238E27FC236}">
                <a16:creationId xmlns:a16="http://schemas.microsoft.com/office/drawing/2014/main" id="{3442846D-49C2-E662-BC80-0E1901402911}"/>
              </a:ext>
            </a:extLst>
          </p:cNvPr>
          <p:cNvCxnSpPr/>
          <p:nvPr/>
        </p:nvCxnSpPr>
        <p:spPr>
          <a:xfrm>
            <a:off x="451891" y="752299"/>
            <a:ext cx="6892465" cy="17921"/>
          </a:xfrm>
          <a:prstGeom prst="line">
            <a:avLst/>
          </a:prstGeom>
          <a:ln w="19050">
            <a:solidFill>
              <a:srgbClr val="7019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灯片编号占位符 80">
            <a:extLst>
              <a:ext uri="{FF2B5EF4-FFF2-40B4-BE49-F238E27FC236}">
                <a16:creationId xmlns:a16="http://schemas.microsoft.com/office/drawing/2014/main" id="{19E43CF2-D7A8-8F65-B419-CF85B0B6178C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0093023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57E7358-C9C0-836A-55A3-CD447474D2CB}"/>
              </a:ext>
            </a:extLst>
          </p:cNvPr>
          <p:cNvSpPr/>
          <p:nvPr/>
        </p:nvSpPr>
        <p:spPr>
          <a:xfrm>
            <a:off x="4655078" y="3941725"/>
            <a:ext cx="3477953" cy="52462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99F508D-A7DE-68F7-DB58-41F3A40B80E8}"/>
              </a:ext>
            </a:extLst>
          </p:cNvPr>
          <p:cNvSpPr/>
          <p:nvPr/>
        </p:nvSpPr>
        <p:spPr>
          <a:xfrm>
            <a:off x="4655078" y="3067497"/>
            <a:ext cx="3477953" cy="80598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355BEC9-A55D-6BBB-ED97-F4CC7E0B12B0}"/>
              </a:ext>
            </a:extLst>
          </p:cNvPr>
          <p:cNvSpPr/>
          <p:nvPr/>
        </p:nvSpPr>
        <p:spPr>
          <a:xfrm>
            <a:off x="4655078" y="2172133"/>
            <a:ext cx="3477953" cy="83049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08A0534-2AB9-7673-D5CE-D414CA843657}"/>
              </a:ext>
            </a:extLst>
          </p:cNvPr>
          <p:cNvSpPr/>
          <p:nvPr/>
        </p:nvSpPr>
        <p:spPr>
          <a:xfrm>
            <a:off x="4655078" y="1746214"/>
            <a:ext cx="3477953" cy="36333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0E28A20-A7F3-C153-509D-6C87BF182C67}"/>
              </a:ext>
            </a:extLst>
          </p:cNvPr>
          <p:cNvSpPr/>
          <p:nvPr/>
        </p:nvSpPr>
        <p:spPr>
          <a:xfrm>
            <a:off x="550843" y="4047402"/>
            <a:ext cx="2569000" cy="34501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dk1"/>
            </a:solidFill>
            <a:prstDash val="lgDash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A15B962-E6DD-259E-FE5A-4C2D2F97C94F}"/>
              </a:ext>
            </a:extLst>
          </p:cNvPr>
          <p:cNvSpPr/>
          <p:nvPr/>
        </p:nvSpPr>
        <p:spPr>
          <a:xfrm>
            <a:off x="550843" y="2665850"/>
            <a:ext cx="2577857" cy="57298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dk1"/>
            </a:solidFill>
            <a:prstDash val="lgDash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AD0CAC8-FC05-BB6D-78D1-961CE4D06102}"/>
              </a:ext>
            </a:extLst>
          </p:cNvPr>
          <p:cNvCxnSpPr>
            <a:cxnSpLocks/>
          </p:cNvCxnSpPr>
          <p:nvPr/>
        </p:nvCxnSpPr>
        <p:spPr>
          <a:xfrm>
            <a:off x="582382" y="1855517"/>
            <a:ext cx="253746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Arrow: Down 11">
            <a:extLst>
              <a:ext uri="{FF2B5EF4-FFF2-40B4-BE49-F238E27FC236}">
                <a16:creationId xmlns:a16="http://schemas.microsoft.com/office/drawing/2014/main" id="{A53465A3-C8B9-1F5D-52EA-A387880C796E}"/>
              </a:ext>
            </a:extLst>
          </p:cNvPr>
          <p:cNvSpPr/>
          <p:nvPr/>
        </p:nvSpPr>
        <p:spPr>
          <a:xfrm>
            <a:off x="1823659" y="2148642"/>
            <a:ext cx="206216" cy="420503"/>
          </a:xfrm>
          <a:prstGeom prst="downArrow">
            <a:avLst/>
          </a:prstGeom>
          <a:noFill/>
          <a:ln>
            <a:solidFill>
              <a:schemeClr val="dk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A69EBBF-EA24-E859-EB76-72F09CDB70E2}"/>
              </a:ext>
            </a:extLst>
          </p:cNvPr>
          <p:cNvSpPr txBox="1"/>
          <p:nvPr/>
        </p:nvSpPr>
        <p:spPr>
          <a:xfrm>
            <a:off x="1993976" y="2192752"/>
            <a:ext cx="85356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i="1" dirty="0"/>
              <a:t>Translate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E9D4DAB-595A-18A4-560D-86DFF4B26030}"/>
              </a:ext>
            </a:extLst>
          </p:cNvPr>
          <p:cNvCxnSpPr>
            <a:cxnSpLocks/>
          </p:cNvCxnSpPr>
          <p:nvPr/>
        </p:nvCxnSpPr>
        <p:spPr>
          <a:xfrm>
            <a:off x="717355" y="2918483"/>
            <a:ext cx="754380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3A8A29F-9D3A-C679-9FE7-6321E9CCBD27}"/>
              </a:ext>
            </a:extLst>
          </p:cNvPr>
          <p:cNvCxnSpPr>
            <a:cxnSpLocks/>
          </p:cNvCxnSpPr>
          <p:nvPr/>
        </p:nvCxnSpPr>
        <p:spPr>
          <a:xfrm>
            <a:off x="1779393" y="2928158"/>
            <a:ext cx="754380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13C175D-09F7-0C32-0660-E35E4DD2D432}"/>
              </a:ext>
            </a:extLst>
          </p:cNvPr>
          <p:cNvSpPr txBox="1"/>
          <p:nvPr/>
        </p:nvSpPr>
        <p:spPr>
          <a:xfrm>
            <a:off x="565613" y="2664568"/>
            <a:ext cx="6902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Protein</a:t>
            </a:r>
            <a:r>
              <a:rPr lang="en-US" sz="1200" baseline="-25000" dirty="0"/>
              <a:t>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4B586EF-DFEE-C780-63D4-684765E39C30}"/>
              </a:ext>
            </a:extLst>
          </p:cNvPr>
          <p:cNvSpPr txBox="1"/>
          <p:nvPr/>
        </p:nvSpPr>
        <p:spPr>
          <a:xfrm>
            <a:off x="1602112" y="2664568"/>
            <a:ext cx="6902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Protein</a:t>
            </a:r>
            <a:r>
              <a:rPr lang="en-US" sz="1200" baseline="-25000" dirty="0"/>
              <a:t>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44C129C-658B-9DD6-285D-5B3D69730023}"/>
              </a:ext>
            </a:extLst>
          </p:cNvPr>
          <p:cNvSpPr txBox="1"/>
          <p:nvPr/>
        </p:nvSpPr>
        <p:spPr>
          <a:xfrm>
            <a:off x="532694" y="1833867"/>
            <a:ext cx="27101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CAGTCGAGTCAGT … … CGATGCTAGCCTG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DE37F38-F788-E91D-BF35-A7B234DC44B5}"/>
              </a:ext>
            </a:extLst>
          </p:cNvPr>
          <p:cNvSpPr txBox="1"/>
          <p:nvPr/>
        </p:nvSpPr>
        <p:spPr>
          <a:xfrm>
            <a:off x="644277" y="2932921"/>
            <a:ext cx="8675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MSFNAK …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6AAB4D5-421F-C757-07FD-76593B464F7E}"/>
              </a:ext>
            </a:extLst>
          </p:cNvPr>
          <p:cNvSpPr txBox="1"/>
          <p:nvPr/>
        </p:nvSpPr>
        <p:spPr>
          <a:xfrm>
            <a:off x="1710341" y="2928571"/>
            <a:ext cx="9232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MNAAQV …</a:t>
            </a:r>
          </a:p>
        </p:txBody>
      </p:sp>
      <p:sp>
        <p:nvSpPr>
          <p:cNvPr id="25" name="Arrow: Down 24">
            <a:extLst>
              <a:ext uri="{FF2B5EF4-FFF2-40B4-BE49-F238E27FC236}">
                <a16:creationId xmlns:a16="http://schemas.microsoft.com/office/drawing/2014/main" id="{CEBBA5C6-657A-CB6B-62F4-05E2666E03EA}"/>
              </a:ext>
            </a:extLst>
          </p:cNvPr>
          <p:cNvSpPr/>
          <p:nvPr/>
        </p:nvSpPr>
        <p:spPr>
          <a:xfrm rot="16200000">
            <a:off x="3838083" y="1222952"/>
            <a:ext cx="147148" cy="13716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54B0ED2-FA00-84FB-5084-5D41FC56107D}"/>
              </a:ext>
            </a:extLst>
          </p:cNvPr>
          <p:cNvSpPr txBox="1"/>
          <p:nvPr/>
        </p:nvSpPr>
        <p:spPr>
          <a:xfrm>
            <a:off x="3259972" y="1390367"/>
            <a:ext cx="161506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50" b="1" dirty="0">
                <a:solidFill>
                  <a:srgbClr val="0070C0"/>
                </a:solidFill>
              </a:rPr>
              <a:t>Nucleotide</a:t>
            </a:r>
            <a:r>
              <a:rPr lang="en-US" sz="1350" b="1" dirty="0">
                <a:solidFill>
                  <a:srgbClr val="0070C0"/>
                </a:solidFill>
              </a:rPr>
              <a:t> </a:t>
            </a:r>
            <a:r>
              <a:rPr lang="en-US" altLang="zh-CN" sz="1350" b="1" dirty="0">
                <a:solidFill>
                  <a:srgbClr val="0070C0"/>
                </a:solidFill>
              </a:rPr>
              <a:t>byte pair encoding</a:t>
            </a:r>
            <a:endParaRPr lang="en-US" sz="1350" b="1" dirty="0">
              <a:solidFill>
                <a:srgbClr val="0070C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7672188-4988-E7E2-55C9-C77D18035EDA}"/>
              </a:ext>
            </a:extLst>
          </p:cNvPr>
          <p:cNvSpPr txBox="1"/>
          <p:nvPr/>
        </p:nvSpPr>
        <p:spPr>
          <a:xfrm>
            <a:off x="3348164" y="2240265"/>
            <a:ext cx="105990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>
                <a:solidFill>
                  <a:schemeClr val="accent2">
                    <a:lumMod val="75000"/>
                  </a:schemeClr>
                </a:solidFill>
              </a:rPr>
              <a:t>Amino acids</a:t>
            </a:r>
          </a:p>
        </p:txBody>
      </p:sp>
      <p:sp>
        <p:nvSpPr>
          <p:cNvPr id="29" name="Arrow: Down 28">
            <a:extLst>
              <a:ext uri="{FF2B5EF4-FFF2-40B4-BE49-F238E27FC236}">
                <a16:creationId xmlns:a16="http://schemas.microsoft.com/office/drawing/2014/main" id="{F3A39AF5-0155-7854-51C6-9F4EEFD968EC}"/>
              </a:ext>
            </a:extLst>
          </p:cNvPr>
          <p:cNvSpPr/>
          <p:nvPr/>
        </p:nvSpPr>
        <p:spPr>
          <a:xfrm rot="16200000">
            <a:off x="3836218" y="3527444"/>
            <a:ext cx="150876" cy="1371600"/>
          </a:xfrm>
          <a:prstGeom prst="down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427EF9C-E17D-8DEE-3606-D26CB7668524}"/>
              </a:ext>
            </a:extLst>
          </p:cNvPr>
          <p:cNvSpPr txBox="1"/>
          <p:nvPr/>
        </p:nvSpPr>
        <p:spPr>
          <a:xfrm>
            <a:off x="3203537" y="4239075"/>
            <a:ext cx="129317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>
                <a:solidFill>
                  <a:schemeClr val="accent6">
                    <a:lumMod val="75000"/>
                  </a:schemeClr>
                </a:solidFill>
              </a:rPr>
              <a:t>Protein clusters</a:t>
            </a:r>
            <a:endParaRPr lang="en-US" sz="12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2E1B96B-A472-5DB5-8A33-12D2C7FF90E7}"/>
              </a:ext>
            </a:extLst>
          </p:cNvPr>
          <p:cNvSpPr txBox="1"/>
          <p:nvPr/>
        </p:nvSpPr>
        <p:spPr>
          <a:xfrm>
            <a:off x="4655078" y="1767282"/>
            <a:ext cx="141379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[CAG] </a:t>
            </a:r>
            <a:r>
              <a:rPr lang="en-US" sz="1200" dirty="0">
                <a:solidFill>
                  <a:schemeClr val="accent6">
                    <a:lumMod val="50000"/>
                  </a:schemeClr>
                </a:solidFill>
              </a:rPr>
              <a:t>[TCGA] </a:t>
            </a:r>
            <a:r>
              <a:rPr lang="en-US" sz="1200" dirty="0">
                <a:solidFill>
                  <a:schemeClr val="accent5">
                    <a:lumMod val="75000"/>
                  </a:schemeClr>
                </a:solidFill>
              </a:rPr>
              <a:t>[GT] </a:t>
            </a:r>
            <a:r>
              <a:rPr lang="en-US" sz="1200" dirty="0"/>
              <a:t>…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25E0B83-2CED-36B5-50DE-4C50776C13DC}"/>
              </a:ext>
            </a:extLst>
          </p:cNvPr>
          <p:cNvSpPr txBox="1"/>
          <p:nvPr/>
        </p:nvSpPr>
        <p:spPr>
          <a:xfrm>
            <a:off x="4983198" y="3551715"/>
            <a:ext cx="5810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… …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CA21228-9E49-7C5F-D0D9-2612CF683802}"/>
              </a:ext>
            </a:extLst>
          </p:cNvPr>
          <p:cNvSpPr txBox="1"/>
          <p:nvPr/>
        </p:nvSpPr>
        <p:spPr>
          <a:xfrm>
            <a:off x="4630521" y="2287431"/>
            <a:ext cx="14253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6">
                    <a:lumMod val="50000"/>
                  </a:schemeClr>
                </a:solidFill>
              </a:rPr>
              <a:t>[M]</a:t>
            </a:r>
            <a:r>
              <a:rPr lang="en-US" sz="1200" dirty="0">
                <a:solidFill>
                  <a:srgbClr val="7030A0"/>
                </a:solidFill>
              </a:rPr>
              <a:t>[S]</a:t>
            </a:r>
            <a:r>
              <a:rPr lang="en-US" sz="1200" dirty="0">
                <a:solidFill>
                  <a:srgbClr val="00B0F0"/>
                </a:solidFill>
              </a:rPr>
              <a:t>[F]</a:t>
            </a:r>
            <a:r>
              <a:rPr lang="en-US" sz="1200" dirty="0">
                <a:solidFill>
                  <a:schemeClr val="accent5">
                    <a:lumMod val="75000"/>
                  </a:schemeClr>
                </a:solidFill>
              </a:rPr>
              <a:t>[N]</a:t>
            </a:r>
            <a:r>
              <a:rPr lang="en-US" sz="1200" dirty="0">
                <a:solidFill>
                  <a:srgbClr val="FF0000"/>
                </a:solidFill>
              </a:rPr>
              <a:t>[A]</a:t>
            </a:r>
            <a:r>
              <a:rPr lang="en-US" sz="1200" dirty="0">
                <a:solidFill>
                  <a:srgbClr val="92D050"/>
                </a:solidFill>
              </a:rPr>
              <a:t>[K]</a:t>
            </a:r>
            <a:r>
              <a:rPr lang="en-US" sz="1200" dirty="0"/>
              <a:t> …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76FFB76-815A-09F4-0F72-018A263FF792}"/>
              </a:ext>
            </a:extLst>
          </p:cNvPr>
          <p:cNvSpPr txBox="1"/>
          <p:nvPr/>
        </p:nvSpPr>
        <p:spPr>
          <a:xfrm>
            <a:off x="4630521" y="2609213"/>
            <a:ext cx="14871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6">
                    <a:lumMod val="50000"/>
                  </a:schemeClr>
                </a:solidFill>
              </a:rPr>
              <a:t>[M]</a:t>
            </a:r>
            <a:r>
              <a:rPr lang="en-US" sz="1200" dirty="0">
                <a:solidFill>
                  <a:schemeClr val="accent5">
                    <a:lumMod val="75000"/>
                  </a:schemeClr>
                </a:solidFill>
              </a:rPr>
              <a:t>[N]</a:t>
            </a:r>
            <a:r>
              <a:rPr lang="en-US" sz="1200" dirty="0">
                <a:solidFill>
                  <a:srgbClr val="FF0000"/>
                </a:solidFill>
              </a:rPr>
              <a:t>[A][A]</a:t>
            </a:r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[Q]</a:t>
            </a:r>
            <a:r>
              <a:rPr lang="en-US" sz="1200" dirty="0">
                <a:solidFill>
                  <a:srgbClr val="FF6699"/>
                </a:solidFill>
              </a:rPr>
              <a:t>[V]</a:t>
            </a:r>
            <a:r>
              <a:rPr lang="en-US" sz="1200" dirty="0"/>
              <a:t> …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D9EBBAB-88BC-657E-A2E7-061CB8B0E1AE}"/>
              </a:ext>
            </a:extLst>
          </p:cNvPr>
          <p:cNvSpPr txBox="1"/>
          <p:nvPr/>
        </p:nvSpPr>
        <p:spPr>
          <a:xfrm>
            <a:off x="4656099" y="3180247"/>
            <a:ext cx="13115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6">
                    <a:lumMod val="50000"/>
                  </a:schemeClr>
                </a:solidFill>
              </a:rPr>
              <a:t>[M]</a:t>
            </a:r>
            <a:r>
              <a:rPr lang="en-US" sz="1200" dirty="0"/>
              <a:t> </a:t>
            </a:r>
            <a:r>
              <a:rPr lang="en-US" sz="1200" dirty="0">
                <a:solidFill>
                  <a:srgbClr val="7030A0"/>
                </a:solidFill>
              </a:rPr>
              <a:t>[SF] </a:t>
            </a:r>
            <a:r>
              <a:rPr lang="en-US" sz="1200" dirty="0">
                <a:solidFill>
                  <a:srgbClr val="FF0000"/>
                </a:solidFill>
              </a:rPr>
              <a:t>[NAKD] </a:t>
            </a:r>
            <a:r>
              <a:rPr lang="en-US" sz="1200" dirty="0"/>
              <a:t>…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2EA3895-3DBD-7E21-838F-4742CC0BC3EE}"/>
              </a:ext>
            </a:extLst>
          </p:cNvPr>
          <p:cNvSpPr txBox="1"/>
          <p:nvPr/>
        </p:nvSpPr>
        <p:spPr>
          <a:xfrm>
            <a:off x="4656099" y="3490867"/>
            <a:ext cx="13385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5">
                    <a:lumMod val="75000"/>
                  </a:schemeClr>
                </a:solidFill>
              </a:rPr>
              <a:t>[MN] </a:t>
            </a:r>
            <a:r>
              <a:rPr lang="en-US" sz="1200" dirty="0">
                <a:solidFill>
                  <a:srgbClr val="00B0F0"/>
                </a:solidFill>
              </a:rPr>
              <a:t>[AA] </a:t>
            </a:r>
            <a:r>
              <a:rPr lang="en-US" sz="1200" dirty="0">
                <a:solidFill>
                  <a:srgbClr val="92D050"/>
                </a:solidFill>
              </a:rPr>
              <a:t>[QVL] </a:t>
            </a:r>
            <a:r>
              <a:rPr lang="en-US" sz="1200" dirty="0"/>
              <a:t>…</a:t>
            </a:r>
          </a:p>
        </p:txBody>
      </p:sp>
      <p:sp>
        <p:nvSpPr>
          <p:cNvPr id="51" name="Arrow: Down 50">
            <a:extLst>
              <a:ext uri="{FF2B5EF4-FFF2-40B4-BE49-F238E27FC236}">
                <a16:creationId xmlns:a16="http://schemas.microsoft.com/office/drawing/2014/main" id="{67FE1324-9A0C-76A6-0378-23D5FB83523A}"/>
              </a:ext>
            </a:extLst>
          </p:cNvPr>
          <p:cNvSpPr/>
          <p:nvPr/>
        </p:nvSpPr>
        <p:spPr>
          <a:xfrm>
            <a:off x="1834928" y="3302530"/>
            <a:ext cx="206216" cy="667886"/>
          </a:xfrm>
          <a:prstGeom prst="downArrow">
            <a:avLst/>
          </a:prstGeom>
          <a:noFill/>
          <a:ln>
            <a:solidFill>
              <a:schemeClr val="dk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CEA277B-3B47-8909-F959-240AE8DD011C}"/>
              </a:ext>
            </a:extLst>
          </p:cNvPr>
          <p:cNvSpPr txBox="1"/>
          <p:nvPr/>
        </p:nvSpPr>
        <p:spPr>
          <a:xfrm>
            <a:off x="1976760" y="3471186"/>
            <a:ext cx="93166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b="1" i="1" dirty="0"/>
              <a:t>Alignment</a:t>
            </a:r>
          </a:p>
        </p:txBody>
      </p:sp>
      <p:sp>
        <p:nvSpPr>
          <p:cNvPr id="53" name="Flowchart: Magnetic Disk 52">
            <a:extLst>
              <a:ext uri="{FF2B5EF4-FFF2-40B4-BE49-F238E27FC236}">
                <a16:creationId xmlns:a16="http://schemas.microsoft.com/office/drawing/2014/main" id="{763F0532-FAB6-4371-E277-7A65481D295B}"/>
              </a:ext>
            </a:extLst>
          </p:cNvPr>
          <p:cNvSpPr/>
          <p:nvPr/>
        </p:nvSpPr>
        <p:spPr>
          <a:xfrm>
            <a:off x="590325" y="3361149"/>
            <a:ext cx="1113884" cy="453842"/>
          </a:xfrm>
          <a:prstGeom prst="flowChartMagneticDisk">
            <a:avLst/>
          </a:prstGeom>
          <a:solidFill>
            <a:srgbClr val="EADCF4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C189975-390D-9171-36E3-CAB8B8662025}"/>
              </a:ext>
            </a:extLst>
          </p:cNvPr>
          <p:cNvSpPr txBox="1"/>
          <p:nvPr/>
        </p:nvSpPr>
        <p:spPr>
          <a:xfrm>
            <a:off x="530029" y="3816267"/>
            <a:ext cx="12792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Alignment results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BD906CD-ADE0-9ED9-9BB5-A6BB6E9A9242}"/>
              </a:ext>
            </a:extLst>
          </p:cNvPr>
          <p:cNvSpPr txBox="1"/>
          <p:nvPr/>
        </p:nvSpPr>
        <p:spPr>
          <a:xfrm>
            <a:off x="554181" y="4077300"/>
            <a:ext cx="25745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Protein</a:t>
            </a:r>
            <a:r>
              <a:rPr lang="en-US" sz="1200" baseline="-25000" dirty="0"/>
              <a:t>1</a:t>
            </a:r>
            <a:r>
              <a:rPr lang="en-US" sz="1200" dirty="0"/>
              <a:t> - PC</a:t>
            </a:r>
            <a:r>
              <a:rPr lang="en-US" sz="1200" baseline="-25000" dirty="0"/>
              <a:t>212</a:t>
            </a:r>
            <a:r>
              <a:rPr lang="en-US" sz="1200" dirty="0"/>
              <a:t>, Protein</a:t>
            </a:r>
            <a:r>
              <a:rPr lang="en-US" sz="1200" baseline="-25000" dirty="0"/>
              <a:t>2</a:t>
            </a:r>
            <a:r>
              <a:rPr lang="en-US" sz="1200" dirty="0"/>
              <a:t> - PC</a:t>
            </a:r>
            <a:r>
              <a:rPr lang="en-US" sz="1200" baseline="-25000" dirty="0"/>
              <a:t>14</a:t>
            </a:r>
            <a:r>
              <a:rPr lang="en-US" sz="1200" dirty="0"/>
              <a:t>, … …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7660A662-4ECA-2580-124F-31D798DF5A41}"/>
              </a:ext>
            </a:extLst>
          </p:cNvPr>
          <p:cNvSpPr txBox="1"/>
          <p:nvPr/>
        </p:nvSpPr>
        <p:spPr>
          <a:xfrm>
            <a:off x="4701464" y="4085427"/>
            <a:ext cx="10919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5">
                    <a:lumMod val="75000"/>
                  </a:schemeClr>
                </a:solidFill>
              </a:rPr>
              <a:t>[PC</a:t>
            </a:r>
            <a:r>
              <a:rPr lang="en-US" sz="1200" baseline="-25000" dirty="0">
                <a:solidFill>
                  <a:schemeClr val="accent5">
                    <a:lumMod val="75000"/>
                  </a:schemeClr>
                </a:solidFill>
              </a:rPr>
              <a:t>212</a:t>
            </a:r>
            <a:r>
              <a:rPr lang="en-US" sz="1200" dirty="0">
                <a:solidFill>
                  <a:schemeClr val="accent5">
                    <a:lumMod val="75000"/>
                  </a:schemeClr>
                </a:solidFill>
              </a:rPr>
              <a:t>]</a:t>
            </a:r>
            <a:r>
              <a:rPr lang="en-US" sz="1200" dirty="0">
                <a:solidFill>
                  <a:srgbClr val="FF0000"/>
                </a:solidFill>
              </a:rPr>
              <a:t>[PC</a:t>
            </a:r>
            <a:r>
              <a:rPr lang="en-US" sz="1200" baseline="-25000" dirty="0">
                <a:solidFill>
                  <a:srgbClr val="FF0000"/>
                </a:solidFill>
              </a:rPr>
              <a:t>14</a:t>
            </a:r>
            <a:r>
              <a:rPr lang="en-US" sz="1200" dirty="0">
                <a:solidFill>
                  <a:srgbClr val="FF0000"/>
                </a:solidFill>
              </a:rPr>
              <a:t>]</a:t>
            </a:r>
            <a:r>
              <a:rPr lang="en-US" sz="1200" dirty="0"/>
              <a:t> …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BBE0E02-9DB7-9767-CEB8-27CB33ABF690}"/>
              </a:ext>
            </a:extLst>
          </p:cNvPr>
          <p:cNvSpPr txBox="1"/>
          <p:nvPr/>
        </p:nvSpPr>
        <p:spPr>
          <a:xfrm>
            <a:off x="2610945" y="2703547"/>
            <a:ext cx="5810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… …</a:t>
            </a:r>
          </a:p>
        </p:txBody>
      </p:sp>
      <p:sp>
        <p:nvSpPr>
          <p:cNvPr id="62" name="Arrow: Down 61">
            <a:extLst>
              <a:ext uri="{FF2B5EF4-FFF2-40B4-BE49-F238E27FC236}">
                <a16:creationId xmlns:a16="http://schemas.microsoft.com/office/drawing/2014/main" id="{ACEFEC6D-E650-48E5-A0C4-B7E1A9DEE40F}"/>
              </a:ext>
            </a:extLst>
          </p:cNvPr>
          <p:cNvSpPr/>
          <p:nvPr/>
        </p:nvSpPr>
        <p:spPr>
          <a:xfrm rot="16200000">
            <a:off x="6126419" y="1745802"/>
            <a:ext cx="206217" cy="342908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dk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3" name="Arrow: Down 62">
            <a:extLst>
              <a:ext uri="{FF2B5EF4-FFF2-40B4-BE49-F238E27FC236}">
                <a16:creationId xmlns:a16="http://schemas.microsoft.com/office/drawing/2014/main" id="{D808A163-AA0A-B52E-ABB8-D7A06197743A}"/>
              </a:ext>
            </a:extLst>
          </p:cNvPr>
          <p:cNvSpPr/>
          <p:nvPr/>
        </p:nvSpPr>
        <p:spPr>
          <a:xfrm rot="16200000">
            <a:off x="6126419" y="2400199"/>
            <a:ext cx="206217" cy="342908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dk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4" name="Arrow: Down 63">
            <a:extLst>
              <a:ext uri="{FF2B5EF4-FFF2-40B4-BE49-F238E27FC236}">
                <a16:creationId xmlns:a16="http://schemas.microsoft.com/office/drawing/2014/main" id="{E1838789-97FF-4D53-0A8A-1D57E49BFE70}"/>
              </a:ext>
            </a:extLst>
          </p:cNvPr>
          <p:cNvSpPr/>
          <p:nvPr/>
        </p:nvSpPr>
        <p:spPr>
          <a:xfrm rot="16200000">
            <a:off x="6126419" y="3267088"/>
            <a:ext cx="206217" cy="342908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dk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5" name="Arrow: Down 64">
            <a:extLst>
              <a:ext uri="{FF2B5EF4-FFF2-40B4-BE49-F238E27FC236}">
                <a16:creationId xmlns:a16="http://schemas.microsoft.com/office/drawing/2014/main" id="{355DE4F2-89E9-A1B8-F052-AC545713FE89}"/>
              </a:ext>
            </a:extLst>
          </p:cNvPr>
          <p:cNvSpPr/>
          <p:nvPr/>
        </p:nvSpPr>
        <p:spPr>
          <a:xfrm rot="16200000">
            <a:off x="6126419" y="4051030"/>
            <a:ext cx="206217" cy="342908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dk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graphicFrame>
        <p:nvGraphicFramePr>
          <p:cNvPr id="66" name="Table 126">
            <a:extLst>
              <a:ext uri="{FF2B5EF4-FFF2-40B4-BE49-F238E27FC236}">
                <a16:creationId xmlns:a16="http://schemas.microsoft.com/office/drawing/2014/main" id="{A9054D52-11FD-DF4D-CD23-407DB27174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0252687"/>
              </p:ext>
            </p:extLst>
          </p:nvPr>
        </p:nvGraphicFramePr>
        <p:xfrm>
          <a:off x="6467685" y="1820453"/>
          <a:ext cx="1462112" cy="2057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82764">
                  <a:extLst>
                    <a:ext uri="{9D8B030D-6E8A-4147-A177-3AD203B41FA5}">
                      <a16:colId xmlns:a16="http://schemas.microsoft.com/office/drawing/2014/main" val="405633771"/>
                    </a:ext>
                  </a:extLst>
                </a:gridCol>
                <a:gridCol w="182764">
                  <a:extLst>
                    <a:ext uri="{9D8B030D-6E8A-4147-A177-3AD203B41FA5}">
                      <a16:colId xmlns:a16="http://schemas.microsoft.com/office/drawing/2014/main" val="1148183450"/>
                    </a:ext>
                  </a:extLst>
                </a:gridCol>
                <a:gridCol w="182764">
                  <a:extLst>
                    <a:ext uri="{9D8B030D-6E8A-4147-A177-3AD203B41FA5}">
                      <a16:colId xmlns:a16="http://schemas.microsoft.com/office/drawing/2014/main" val="1668919492"/>
                    </a:ext>
                  </a:extLst>
                </a:gridCol>
                <a:gridCol w="182764">
                  <a:extLst>
                    <a:ext uri="{9D8B030D-6E8A-4147-A177-3AD203B41FA5}">
                      <a16:colId xmlns:a16="http://schemas.microsoft.com/office/drawing/2014/main" val="4033739800"/>
                    </a:ext>
                  </a:extLst>
                </a:gridCol>
                <a:gridCol w="365528">
                  <a:extLst>
                    <a:ext uri="{9D8B030D-6E8A-4147-A177-3AD203B41FA5}">
                      <a16:colId xmlns:a16="http://schemas.microsoft.com/office/drawing/2014/main" val="3694723132"/>
                    </a:ext>
                  </a:extLst>
                </a:gridCol>
                <a:gridCol w="182764">
                  <a:extLst>
                    <a:ext uri="{9D8B030D-6E8A-4147-A177-3AD203B41FA5}">
                      <a16:colId xmlns:a16="http://schemas.microsoft.com/office/drawing/2014/main" val="86918332"/>
                    </a:ext>
                  </a:extLst>
                </a:gridCol>
                <a:gridCol w="182764">
                  <a:extLst>
                    <a:ext uri="{9D8B030D-6E8A-4147-A177-3AD203B41FA5}">
                      <a16:colId xmlns:a16="http://schemas.microsoft.com/office/drawing/2014/main" val="1360518857"/>
                    </a:ext>
                  </a:extLst>
                </a:gridCol>
              </a:tblGrid>
              <a:tr h="205740"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… …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987565427"/>
                  </a:ext>
                </a:extLst>
              </a:tr>
            </a:tbl>
          </a:graphicData>
        </a:graphic>
      </p:graphicFrame>
      <p:sp>
        <p:nvSpPr>
          <p:cNvPr id="67" name="TextBox 66">
            <a:extLst>
              <a:ext uri="{FF2B5EF4-FFF2-40B4-BE49-F238E27FC236}">
                <a16:creationId xmlns:a16="http://schemas.microsoft.com/office/drawing/2014/main" id="{F2BC6ABC-D3DE-CC4D-6102-4CF4D48CF8A5}"/>
              </a:ext>
            </a:extLst>
          </p:cNvPr>
          <p:cNvSpPr txBox="1"/>
          <p:nvPr/>
        </p:nvSpPr>
        <p:spPr>
          <a:xfrm>
            <a:off x="6418095" y="1806399"/>
            <a:ext cx="32252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34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EBE84D1-60A5-4AC6-B6F4-8F164E61EDC9}"/>
              </a:ext>
            </a:extLst>
          </p:cNvPr>
          <p:cNvSpPr txBox="1"/>
          <p:nvPr/>
        </p:nvSpPr>
        <p:spPr>
          <a:xfrm>
            <a:off x="6586470" y="1817941"/>
            <a:ext cx="35779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124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293DC14-C74D-7EAD-F2A5-F89BEBD25261}"/>
              </a:ext>
            </a:extLst>
          </p:cNvPr>
          <p:cNvSpPr txBox="1"/>
          <p:nvPr/>
        </p:nvSpPr>
        <p:spPr>
          <a:xfrm>
            <a:off x="6794521" y="1806399"/>
            <a:ext cx="32252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67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B0AD75C8-FDF3-3FD6-EE35-7C6C4D10379B}"/>
              </a:ext>
            </a:extLst>
          </p:cNvPr>
          <p:cNvSpPr txBox="1"/>
          <p:nvPr/>
        </p:nvSpPr>
        <p:spPr>
          <a:xfrm>
            <a:off x="6962897" y="1806399"/>
            <a:ext cx="32252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11</a:t>
            </a:r>
          </a:p>
        </p:txBody>
      </p:sp>
      <p:graphicFrame>
        <p:nvGraphicFramePr>
          <p:cNvPr id="73" name="Table 126">
            <a:extLst>
              <a:ext uri="{FF2B5EF4-FFF2-40B4-BE49-F238E27FC236}">
                <a16:creationId xmlns:a16="http://schemas.microsoft.com/office/drawing/2014/main" id="{10C36B23-8404-9DB5-A1CC-994ADB286E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6821340"/>
              </p:ext>
            </p:extLst>
          </p:nvPr>
        </p:nvGraphicFramePr>
        <p:xfrm>
          <a:off x="6463269" y="2324518"/>
          <a:ext cx="1462112" cy="2057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82764">
                  <a:extLst>
                    <a:ext uri="{9D8B030D-6E8A-4147-A177-3AD203B41FA5}">
                      <a16:colId xmlns:a16="http://schemas.microsoft.com/office/drawing/2014/main" val="405633771"/>
                    </a:ext>
                  </a:extLst>
                </a:gridCol>
                <a:gridCol w="182764">
                  <a:extLst>
                    <a:ext uri="{9D8B030D-6E8A-4147-A177-3AD203B41FA5}">
                      <a16:colId xmlns:a16="http://schemas.microsoft.com/office/drawing/2014/main" val="1148183450"/>
                    </a:ext>
                  </a:extLst>
                </a:gridCol>
                <a:gridCol w="182764">
                  <a:extLst>
                    <a:ext uri="{9D8B030D-6E8A-4147-A177-3AD203B41FA5}">
                      <a16:colId xmlns:a16="http://schemas.microsoft.com/office/drawing/2014/main" val="1668919492"/>
                    </a:ext>
                  </a:extLst>
                </a:gridCol>
                <a:gridCol w="182764">
                  <a:extLst>
                    <a:ext uri="{9D8B030D-6E8A-4147-A177-3AD203B41FA5}">
                      <a16:colId xmlns:a16="http://schemas.microsoft.com/office/drawing/2014/main" val="4033739800"/>
                    </a:ext>
                  </a:extLst>
                </a:gridCol>
                <a:gridCol w="365528">
                  <a:extLst>
                    <a:ext uri="{9D8B030D-6E8A-4147-A177-3AD203B41FA5}">
                      <a16:colId xmlns:a16="http://schemas.microsoft.com/office/drawing/2014/main" val="3694723132"/>
                    </a:ext>
                  </a:extLst>
                </a:gridCol>
                <a:gridCol w="182764">
                  <a:extLst>
                    <a:ext uri="{9D8B030D-6E8A-4147-A177-3AD203B41FA5}">
                      <a16:colId xmlns:a16="http://schemas.microsoft.com/office/drawing/2014/main" val="86918332"/>
                    </a:ext>
                  </a:extLst>
                </a:gridCol>
                <a:gridCol w="182764">
                  <a:extLst>
                    <a:ext uri="{9D8B030D-6E8A-4147-A177-3AD203B41FA5}">
                      <a16:colId xmlns:a16="http://schemas.microsoft.com/office/drawing/2014/main" val="1360518857"/>
                    </a:ext>
                  </a:extLst>
                </a:gridCol>
              </a:tblGrid>
              <a:tr h="205740"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… …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987565427"/>
                  </a:ext>
                </a:extLst>
              </a:tr>
            </a:tbl>
          </a:graphicData>
        </a:graphic>
      </p:graphicFrame>
      <p:graphicFrame>
        <p:nvGraphicFramePr>
          <p:cNvPr id="74" name="Table 126">
            <a:extLst>
              <a:ext uri="{FF2B5EF4-FFF2-40B4-BE49-F238E27FC236}">
                <a16:creationId xmlns:a16="http://schemas.microsoft.com/office/drawing/2014/main" id="{BF61DDE8-27EA-EE30-876C-AC327CAFB6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0298241"/>
              </p:ext>
            </p:extLst>
          </p:nvPr>
        </p:nvGraphicFramePr>
        <p:xfrm>
          <a:off x="6461676" y="2602084"/>
          <a:ext cx="1462112" cy="2057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82764">
                  <a:extLst>
                    <a:ext uri="{9D8B030D-6E8A-4147-A177-3AD203B41FA5}">
                      <a16:colId xmlns:a16="http://schemas.microsoft.com/office/drawing/2014/main" val="405633771"/>
                    </a:ext>
                  </a:extLst>
                </a:gridCol>
                <a:gridCol w="182764">
                  <a:extLst>
                    <a:ext uri="{9D8B030D-6E8A-4147-A177-3AD203B41FA5}">
                      <a16:colId xmlns:a16="http://schemas.microsoft.com/office/drawing/2014/main" val="1148183450"/>
                    </a:ext>
                  </a:extLst>
                </a:gridCol>
                <a:gridCol w="182764">
                  <a:extLst>
                    <a:ext uri="{9D8B030D-6E8A-4147-A177-3AD203B41FA5}">
                      <a16:colId xmlns:a16="http://schemas.microsoft.com/office/drawing/2014/main" val="1668919492"/>
                    </a:ext>
                  </a:extLst>
                </a:gridCol>
                <a:gridCol w="182764">
                  <a:extLst>
                    <a:ext uri="{9D8B030D-6E8A-4147-A177-3AD203B41FA5}">
                      <a16:colId xmlns:a16="http://schemas.microsoft.com/office/drawing/2014/main" val="4033739800"/>
                    </a:ext>
                  </a:extLst>
                </a:gridCol>
                <a:gridCol w="365528">
                  <a:extLst>
                    <a:ext uri="{9D8B030D-6E8A-4147-A177-3AD203B41FA5}">
                      <a16:colId xmlns:a16="http://schemas.microsoft.com/office/drawing/2014/main" val="3694723132"/>
                    </a:ext>
                  </a:extLst>
                </a:gridCol>
                <a:gridCol w="182764">
                  <a:extLst>
                    <a:ext uri="{9D8B030D-6E8A-4147-A177-3AD203B41FA5}">
                      <a16:colId xmlns:a16="http://schemas.microsoft.com/office/drawing/2014/main" val="86918332"/>
                    </a:ext>
                  </a:extLst>
                </a:gridCol>
                <a:gridCol w="182764">
                  <a:extLst>
                    <a:ext uri="{9D8B030D-6E8A-4147-A177-3AD203B41FA5}">
                      <a16:colId xmlns:a16="http://schemas.microsoft.com/office/drawing/2014/main" val="1360518857"/>
                    </a:ext>
                  </a:extLst>
                </a:gridCol>
              </a:tblGrid>
              <a:tr h="205740"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… …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987565427"/>
                  </a:ext>
                </a:extLst>
              </a:tr>
            </a:tbl>
          </a:graphicData>
        </a:graphic>
      </p:graphicFrame>
      <p:graphicFrame>
        <p:nvGraphicFramePr>
          <p:cNvPr id="76" name="Table 126">
            <a:extLst>
              <a:ext uri="{FF2B5EF4-FFF2-40B4-BE49-F238E27FC236}">
                <a16:creationId xmlns:a16="http://schemas.microsoft.com/office/drawing/2014/main" id="{041802C9-8664-8970-8161-29776E1D95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6940051"/>
              </p:ext>
            </p:extLst>
          </p:nvPr>
        </p:nvGraphicFramePr>
        <p:xfrm>
          <a:off x="6460542" y="3201326"/>
          <a:ext cx="1462112" cy="2057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82764">
                  <a:extLst>
                    <a:ext uri="{9D8B030D-6E8A-4147-A177-3AD203B41FA5}">
                      <a16:colId xmlns:a16="http://schemas.microsoft.com/office/drawing/2014/main" val="405633771"/>
                    </a:ext>
                  </a:extLst>
                </a:gridCol>
                <a:gridCol w="182764">
                  <a:extLst>
                    <a:ext uri="{9D8B030D-6E8A-4147-A177-3AD203B41FA5}">
                      <a16:colId xmlns:a16="http://schemas.microsoft.com/office/drawing/2014/main" val="1148183450"/>
                    </a:ext>
                  </a:extLst>
                </a:gridCol>
                <a:gridCol w="182764">
                  <a:extLst>
                    <a:ext uri="{9D8B030D-6E8A-4147-A177-3AD203B41FA5}">
                      <a16:colId xmlns:a16="http://schemas.microsoft.com/office/drawing/2014/main" val="1668919492"/>
                    </a:ext>
                  </a:extLst>
                </a:gridCol>
                <a:gridCol w="182764">
                  <a:extLst>
                    <a:ext uri="{9D8B030D-6E8A-4147-A177-3AD203B41FA5}">
                      <a16:colId xmlns:a16="http://schemas.microsoft.com/office/drawing/2014/main" val="4033739800"/>
                    </a:ext>
                  </a:extLst>
                </a:gridCol>
                <a:gridCol w="365528">
                  <a:extLst>
                    <a:ext uri="{9D8B030D-6E8A-4147-A177-3AD203B41FA5}">
                      <a16:colId xmlns:a16="http://schemas.microsoft.com/office/drawing/2014/main" val="3694723132"/>
                    </a:ext>
                  </a:extLst>
                </a:gridCol>
                <a:gridCol w="182764">
                  <a:extLst>
                    <a:ext uri="{9D8B030D-6E8A-4147-A177-3AD203B41FA5}">
                      <a16:colId xmlns:a16="http://schemas.microsoft.com/office/drawing/2014/main" val="86918332"/>
                    </a:ext>
                  </a:extLst>
                </a:gridCol>
                <a:gridCol w="182764">
                  <a:extLst>
                    <a:ext uri="{9D8B030D-6E8A-4147-A177-3AD203B41FA5}">
                      <a16:colId xmlns:a16="http://schemas.microsoft.com/office/drawing/2014/main" val="1360518857"/>
                    </a:ext>
                  </a:extLst>
                </a:gridCol>
              </a:tblGrid>
              <a:tr h="205740"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… …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987565427"/>
                  </a:ext>
                </a:extLst>
              </a:tr>
            </a:tbl>
          </a:graphicData>
        </a:graphic>
      </p:graphicFrame>
      <p:graphicFrame>
        <p:nvGraphicFramePr>
          <p:cNvPr id="77" name="Table 126">
            <a:extLst>
              <a:ext uri="{FF2B5EF4-FFF2-40B4-BE49-F238E27FC236}">
                <a16:creationId xmlns:a16="http://schemas.microsoft.com/office/drawing/2014/main" id="{375470EB-A8E0-DF6E-6D8B-1DCF57B012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4840352"/>
              </p:ext>
            </p:extLst>
          </p:nvPr>
        </p:nvGraphicFramePr>
        <p:xfrm>
          <a:off x="6458949" y="3472541"/>
          <a:ext cx="1462112" cy="2057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82764">
                  <a:extLst>
                    <a:ext uri="{9D8B030D-6E8A-4147-A177-3AD203B41FA5}">
                      <a16:colId xmlns:a16="http://schemas.microsoft.com/office/drawing/2014/main" val="405633771"/>
                    </a:ext>
                  </a:extLst>
                </a:gridCol>
                <a:gridCol w="182764">
                  <a:extLst>
                    <a:ext uri="{9D8B030D-6E8A-4147-A177-3AD203B41FA5}">
                      <a16:colId xmlns:a16="http://schemas.microsoft.com/office/drawing/2014/main" val="1148183450"/>
                    </a:ext>
                  </a:extLst>
                </a:gridCol>
                <a:gridCol w="182764">
                  <a:extLst>
                    <a:ext uri="{9D8B030D-6E8A-4147-A177-3AD203B41FA5}">
                      <a16:colId xmlns:a16="http://schemas.microsoft.com/office/drawing/2014/main" val="1668919492"/>
                    </a:ext>
                  </a:extLst>
                </a:gridCol>
                <a:gridCol w="182764">
                  <a:extLst>
                    <a:ext uri="{9D8B030D-6E8A-4147-A177-3AD203B41FA5}">
                      <a16:colId xmlns:a16="http://schemas.microsoft.com/office/drawing/2014/main" val="4033739800"/>
                    </a:ext>
                  </a:extLst>
                </a:gridCol>
                <a:gridCol w="365528">
                  <a:extLst>
                    <a:ext uri="{9D8B030D-6E8A-4147-A177-3AD203B41FA5}">
                      <a16:colId xmlns:a16="http://schemas.microsoft.com/office/drawing/2014/main" val="3694723132"/>
                    </a:ext>
                  </a:extLst>
                </a:gridCol>
                <a:gridCol w="182764">
                  <a:extLst>
                    <a:ext uri="{9D8B030D-6E8A-4147-A177-3AD203B41FA5}">
                      <a16:colId xmlns:a16="http://schemas.microsoft.com/office/drawing/2014/main" val="86918332"/>
                    </a:ext>
                  </a:extLst>
                </a:gridCol>
                <a:gridCol w="182764">
                  <a:extLst>
                    <a:ext uri="{9D8B030D-6E8A-4147-A177-3AD203B41FA5}">
                      <a16:colId xmlns:a16="http://schemas.microsoft.com/office/drawing/2014/main" val="1360518857"/>
                    </a:ext>
                  </a:extLst>
                </a:gridCol>
              </a:tblGrid>
              <a:tr h="205740"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… …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987565427"/>
                  </a:ext>
                </a:extLst>
              </a:tr>
            </a:tbl>
          </a:graphicData>
        </a:graphic>
      </p:graphicFrame>
      <p:graphicFrame>
        <p:nvGraphicFramePr>
          <p:cNvPr id="79" name="Table 126">
            <a:extLst>
              <a:ext uri="{FF2B5EF4-FFF2-40B4-BE49-F238E27FC236}">
                <a16:creationId xmlns:a16="http://schemas.microsoft.com/office/drawing/2014/main" id="{8688E909-9C9E-299D-D35A-DCD60DB487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8123467"/>
              </p:ext>
            </p:extLst>
          </p:nvPr>
        </p:nvGraphicFramePr>
        <p:xfrm>
          <a:off x="6457950" y="4111448"/>
          <a:ext cx="1462111" cy="2057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82764">
                  <a:extLst>
                    <a:ext uri="{9D8B030D-6E8A-4147-A177-3AD203B41FA5}">
                      <a16:colId xmlns:a16="http://schemas.microsoft.com/office/drawing/2014/main" val="405633771"/>
                    </a:ext>
                  </a:extLst>
                </a:gridCol>
                <a:gridCol w="182764">
                  <a:extLst>
                    <a:ext uri="{9D8B030D-6E8A-4147-A177-3AD203B41FA5}">
                      <a16:colId xmlns:a16="http://schemas.microsoft.com/office/drawing/2014/main" val="1148183450"/>
                    </a:ext>
                  </a:extLst>
                </a:gridCol>
                <a:gridCol w="182764">
                  <a:extLst>
                    <a:ext uri="{9D8B030D-6E8A-4147-A177-3AD203B41FA5}">
                      <a16:colId xmlns:a16="http://schemas.microsoft.com/office/drawing/2014/main" val="1668919492"/>
                    </a:ext>
                  </a:extLst>
                </a:gridCol>
                <a:gridCol w="548291">
                  <a:extLst>
                    <a:ext uri="{9D8B030D-6E8A-4147-A177-3AD203B41FA5}">
                      <a16:colId xmlns:a16="http://schemas.microsoft.com/office/drawing/2014/main" val="4033739800"/>
                    </a:ext>
                  </a:extLst>
                </a:gridCol>
                <a:gridCol w="182764">
                  <a:extLst>
                    <a:ext uri="{9D8B030D-6E8A-4147-A177-3AD203B41FA5}">
                      <a16:colId xmlns:a16="http://schemas.microsoft.com/office/drawing/2014/main" val="86918332"/>
                    </a:ext>
                  </a:extLst>
                </a:gridCol>
                <a:gridCol w="182764">
                  <a:extLst>
                    <a:ext uri="{9D8B030D-6E8A-4147-A177-3AD203B41FA5}">
                      <a16:colId xmlns:a16="http://schemas.microsoft.com/office/drawing/2014/main" val="1360518857"/>
                    </a:ext>
                  </a:extLst>
                </a:gridCol>
              </a:tblGrid>
              <a:tr h="205740"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… …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987565427"/>
                  </a:ext>
                </a:extLst>
              </a:tr>
            </a:tbl>
          </a:graphicData>
        </a:graphic>
      </p:graphicFrame>
      <p:sp>
        <p:nvSpPr>
          <p:cNvPr id="80" name="TextBox 79">
            <a:extLst>
              <a:ext uri="{FF2B5EF4-FFF2-40B4-BE49-F238E27FC236}">
                <a16:creationId xmlns:a16="http://schemas.microsoft.com/office/drawing/2014/main" id="{9F06EECF-BF85-60EA-4B0E-E4F3FB716A75}"/>
              </a:ext>
            </a:extLst>
          </p:cNvPr>
          <p:cNvSpPr txBox="1"/>
          <p:nvPr/>
        </p:nvSpPr>
        <p:spPr>
          <a:xfrm>
            <a:off x="7535710" y="1806399"/>
            <a:ext cx="25359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0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46081CBA-2E00-A299-5484-3B7981C20AF0}"/>
              </a:ext>
            </a:extLst>
          </p:cNvPr>
          <p:cNvSpPr txBox="1"/>
          <p:nvPr/>
        </p:nvSpPr>
        <p:spPr>
          <a:xfrm>
            <a:off x="7740037" y="1806399"/>
            <a:ext cx="25359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0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2957976B-7A3E-941A-A2B6-6A8E05546030}"/>
              </a:ext>
            </a:extLst>
          </p:cNvPr>
          <p:cNvSpPr txBox="1"/>
          <p:nvPr/>
        </p:nvSpPr>
        <p:spPr>
          <a:xfrm>
            <a:off x="6372098" y="1509628"/>
            <a:ext cx="9087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Token index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97984F56-9A3D-7063-1CD5-E087C83F002C}"/>
              </a:ext>
            </a:extLst>
          </p:cNvPr>
          <p:cNvSpPr txBox="1"/>
          <p:nvPr/>
        </p:nvSpPr>
        <p:spPr>
          <a:xfrm>
            <a:off x="7426251" y="1509628"/>
            <a:ext cx="7493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Paddings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CDFD726C-023B-A809-1D70-478057D7EE42}"/>
              </a:ext>
            </a:extLst>
          </p:cNvPr>
          <p:cNvSpPr txBox="1"/>
          <p:nvPr/>
        </p:nvSpPr>
        <p:spPr>
          <a:xfrm>
            <a:off x="6608184" y="4092375"/>
            <a:ext cx="32252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14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4CB41E07-5308-59DF-4A91-C339D7FDCB02}"/>
              </a:ext>
            </a:extLst>
          </p:cNvPr>
          <p:cNvSpPr txBox="1"/>
          <p:nvPr/>
        </p:nvSpPr>
        <p:spPr>
          <a:xfrm>
            <a:off x="6393848" y="4103917"/>
            <a:ext cx="35779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212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6D0BC5D2-39B8-A87D-9222-551398790D96}"/>
              </a:ext>
            </a:extLst>
          </p:cNvPr>
          <p:cNvSpPr txBox="1"/>
          <p:nvPr/>
        </p:nvSpPr>
        <p:spPr>
          <a:xfrm>
            <a:off x="6788757" y="4092375"/>
            <a:ext cx="32252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56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5EC7BFE7-6C8D-2F25-8500-0959F2D94B3B}"/>
              </a:ext>
            </a:extLst>
          </p:cNvPr>
          <p:cNvSpPr txBox="1"/>
          <p:nvPr/>
        </p:nvSpPr>
        <p:spPr>
          <a:xfrm>
            <a:off x="7524036" y="4107100"/>
            <a:ext cx="25359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0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325524F7-1473-47F1-468F-61B534B4E405}"/>
              </a:ext>
            </a:extLst>
          </p:cNvPr>
          <p:cNvSpPr txBox="1"/>
          <p:nvPr/>
        </p:nvSpPr>
        <p:spPr>
          <a:xfrm>
            <a:off x="7728363" y="4107100"/>
            <a:ext cx="25359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0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17D68C5E-7360-2647-37C3-61D13248C1B0}"/>
              </a:ext>
            </a:extLst>
          </p:cNvPr>
          <p:cNvSpPr txBox="1"/>
          <p:nvPr/>
        </p:nvSpPr>
        <p:spPr>
          <a:xfrm>
            <a:off x="530028" y="2429271"/>
            <a:ext cx="6998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Proteins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A31E1553-8896-3F4F-FE0E-60B06A7801A6}"/>
              </a:ext>
            </a:extLst>
          </p:cNvPr>
          <p:cNvSpPr txBox="1"/>
          <p:nvPr/>
        </p:nvSpPr>
        <p:spPr>
          <a:xfrm>
            <a:off x="5077666" y="2699121"/>
            <a:ext cx="5810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… …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447C9D3F-436F-A476-2D91-4803D53E23D3}"/>
              </a:ext>
            </a:extLst>
          </p:cNvPr>
          <p:cNvSpPr txBox="1"/>
          <p:nvPr/>
        </p:nvSpPr>
        <p:spPr>
          <a:xfrm>
            <a:off x="661601" y="3475225"/>
            <a:ext cx="99068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1200"/>
              </a:lnSpc>
            </a:pPr>
            <a:r>
              <a:rPr lang="en-US" sz="1050" dirty="0"/>
              <a:t>Protein cluster database</a:t>
            </a:r>
          </a:p>
        </p:txBody>
      </p:sp>
      <p:grpSp>
        <p:nvGrpSpPr>
          <p:cNvPr id="208" name="Group 207">
            <a:extLst>
              <a:ext uri="{FF2B5EF4-FFF2-40B4-BE49-F238E27FC236}">
                <a16:creationId xmlns:a16="http://schemas.microsoft.com/office/drawing/2014/main" id="{862E6FE0-1721-14B3-49D8-9F80719059B3}"/>
              </a:ext>
            </a:extLst>
          </p:cNvPr>
          <p:cNvGrpSpPr/>
          <p:nvPr/>
        </p:nvGrpSpPr>
        <p:grpSpPr>
          <a:xfrm>
            <a:off x="3249635" y="2487829"/>
            <a:ext cx="1365952" cy="399528"/>
            <a:chOff x="3949700" y="2122238"/>
            <a:chExt cx="911584" cy="532704"/>
          </a:xfrm>
        </p:grpSpPr>
        <p:sp>
          <p:nvSpPr>
            <p:cNvPr id="130" name="Arrow: Bent 129">
              <a:extLst>
                <a:ext uri="{FF2B5EF4-FFF2-40B4-BE49-F238E27FC236}">
                  <a16:creationId xmlns:a16="http://schemas.microsoft.com/office/drawing/2014/main" id="{E38DCF5E-7C08-FA65-4A2B-12C413E09B99}"/>
                </a:ext>
              </a:extLst>
            </p:cNvPr>
            <p:cNvSpPr/>
            <p:nvPr/>
          </p:nvSpPr>
          <p:spPr>
            <a:xfrm>
              <a:off x="4143733" y="2122238"/>
              <a:ext cx="717551" cy="381514"/>
            </a:xfrm>
            <a:prstGeom prst="bentArrow">
              <a:avLst>
                <a:gd name="adj1" fmla="val 26840"/>
                <a:gd name="adj2" fmla="val 25000"/>
                <a:gd name="adj3" fmla="val 25000"/>
                <a:gd name="adj4" fmla="val 43750"/>
              </a:avLst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chemeClr val="tx1"/>
                </a:solidFill>
              </a:endParaRPr>
            </a:p>
          </p:txBody>
        </p:sp>
        <p:sp>
          <p:nvSpPr>
            <p:cNvPr id="131" name="Arrow: Bent 130">
              <a:extLst>
                <a:ext uri="{FF2B5EF4-FFF2-40B4-BE49-F238E27FC236}">
                  <a16:creationId xmlns:a16="http://schemas.microsoft.com/office/drawing/2014/main" id="{FB1A4228-8274-3685-9707-8C517FB78106}"/>
                </a:ext>
              </a:extLst>
            </p:cNvPr>
            <p:cNvSpPr/>
            <p:nvPr/>
          </p:nvSpPr>
          <p:spPr>
            <a:xfrm flipH="1" flipV="1">
              <a:off x="3949700" y="2397539"/>
              <a:ext cx="244247" cy="257403"/>
            </a:xfrm>
            <a:prstGeom prst="bentArrow">
              <a:avLst>
                <a:gd name="adj1" fmla="val 39688"/>
                <a:gd name="adj2" fmla="val 19844"/>
                <a:gd name="adj3" fmla="val 0"/>
                <a:gd name="adj4" fmla="val 43750"/>
              </a:avLst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chemeClr val="tx1"/>
                </a:solidFill>
              </a:endParaRPr>
            </a:p>
          </p:txBody>
        </p:sp>
      </p:grpSp>
      <p:sp>
        <p:nvSpPr>
          <p:cNvPr id="138" name="TextBox 137">
            <a:extLst>
              <a:ext uri="{FF2B5EF4-FFF2-40B4-BE49-F238E27FC236}">
                <a16:creationId xmlns:a16="http://schemas.microsoft.com/office/drawing/2014/main" id="{DC272F18-0B8E-40DC-99BA-C114591FC95B}"/>
              </a:ext>
            </a:extLst>
          </p:cNvPr>
          <p:cNvSpPr txBox="1"/>
          <p:nvPr/>
        </p:nvSpPr>
        <p:spPr>
          <a:xfrm>
            <a:off x="4630522" y="2138081"/>
            <a:ext cx="936248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Protein</a:t>
            </a:r>
            <a:r>
              <a:rPr lang="en-US" sz="1050" baseline="-25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8371B87E-06FF-D588-3DB8-C737CEE545B0}"/>
              </a:ext>
            </a:extLst>
          </p:cNvPr>
          <p:cNvSpPr txBox="1"/>
          <p:nvPr/>
        </p:nvSpPr>
        <p:spPr>
          <a:xfrm>
            <a:off x="4630522" y="2459863"/>
            <a:ext cx="936248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Protein</a:t>
            </a:r>
            <a:r>
              <a:rPr lang="en-US" sz="1050" baseline="-25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438FBAB4-3000-AD96-BBC2-BCA43EDD8EFB}"/>
              </a:ext>
            </a:extLst>
          </p:cNvPr>
          <p:cNvSpPr txBox="1"/>
          <p:nvPr/>
        </p:nvSpPr>
        <p:spPr>
          <a:xfrm>
            <a:off x="4656100" y="3055529"/>
            <a:ext cx="936248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Protein</a:t>
            </a:r>
            <a:r>
              <a:rPr lang="en-US" sz="1050" baseline="-25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92F9F751-BF0A-5B16-6E25-D6F6EE4AA255}"/>
              </a:ext>
            </a:extLst>
          </p:cNvPr>
          <p:cNvSpPr txBox="1"/>
          <p:nvPr/>
        </p:nvSpPr>
        <p:spPr>
          <a:xfrm>
            <a:off x="4656100" y="3366148"/>
            <a:ext cx="936248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Protein</a:t>
            </a:r>
            <a:r>
              <a:rPr lang="en-US" sz="1050" baseline="-25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EEEBD6BB-1A71-BE01-17B5-434610780967}"/>
              </a:ext>
            </a:extLst>
          </p:cNvPr>
          <p:cNvSpPr txBox="1"/>
          <p:nvPr/>
        </p:nvSpPr>
        <p:spPr>
          <a:xfrm>
            <a:off x="7527371" y="2322905"/>
            <a:ext cx="25359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0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DF60027B-8ABE-DA89-F0FF-8D9FCD24ED77}"/>
              </a:ext>
            </a:extLst>
          </p:cNvPr>
          <p:cNvSpPr txBox="1"/>
          <p:nvPr/>
        </p:nvSpPr>
        <p:spPr>
          <a:xfrm>
            <a:off x="7731698" y="2322905"/>
            <a:ext cx="25359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0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0D903537-F3B1-1D5F-31D8-1F3D8E84FE59}"/>
              </a:ext>
            </a:extLst>
          </p:cNvPr>
          <p:cNvSpPr txBox="1"/>
          <p:nvPr/>
        </p:nvSpPr>
        <p:spPr>
          <a:xfrm>
            <a:off x="7524036" y="2603972"/>
            <a:ext cx="25359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0</a:t>
            </a: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C5306EDB-4908-8470-FFC7-1852F868C2CD}"/>
              </a:ext>
            </a:extLst>
          </p:cNvPr>
          <p:cNvSpPr txBox="1"/>
          <p:nvPr/>
        </p:nvSpPr>
        <p:spPr>
          <a:xfrm>
            <a:off x="7728363" y="2603972"/>
            <a:ext cx="25359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0</a:t>
            </a: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863F77C8-71A4-475F-DFD5-D162AA2E1382}"/>
              </a:ext>
            </a:extLst>
          </p:cNvPr>
          <p:cNvSpPr txBox="1"/>
          <p:nvPr/>
        </p:nvSpPr>
        <p:spPr>
          <a:xfrm>
            <a:off x="7527962" y="3202691"/>
            <a:ext cx="25359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0</a:t>
            </a: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B3255F3A-D5D1-F83E-FCF5-479173B31FC7}"/>
              </a:ext>
            </a:extLst>
          </p:cNvPr>
          <p:cNvSpPr txBox="1"/>
          <p:nvPr/>
        </p:nvSpPr>
        <p:spPr>
          <a:xfrm>
            <a:off x="7732289" y="3202691"/>
            <a:ext cx="25359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0</a:t>
            </a: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F2C425A5-D51A-5737-C556-C2C03FCDADAD}"/>
              </a:ext>
            </a:extLst>
          </p:cNvPr>
          <p:cNvSpPr txBox="1"/>
          <p:nvPr/>
        </p:nvSpPr>
        <p:spPr>
          <a:xfrm>
            <a:off x="7524627" y="3477408"/>
            <a:ext cx="25359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0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B9BD7EF5-49D3-1444-2305-F5E9CD737140}"/>
              </a:ext>
            </a:extLst>
          </p:cNvPr>
          <p:cNvSpPr txBox="1"/>
          <p:nvPr/>
        </p:nvSpPr>
        <p:spPr>
          <a:xfrm>
            <a:off x="7728954" y="3477408"/>
            <a:ext cx="25359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0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D63DE0E1-BABE-6624-CD94-6374FCD3623A}"/>
              </a:ext>
            </a:extLst>
          </p:cNvPr>
          <p:cNvSpPr txBox="1"/>
          <p:nvPr/>
        </p:nvSpPr>
        <p:spPr>
          <a:xfrm>
            <a:off x="6448709" y="2327862"/>
            <a:ext cx="25359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1</a:t>
            </a: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134C7868-6F3E-8990-5ED7-05329CFE1051}"/>
              </a:ext>
            </a:extLst>
          </p:cNvPr>
          <p:cNvSpPr txBox="1"/>
          <p:nvPr/>
        </p:nvSpPr>
        <p:spPr>
          <a:xfrm>
            <a:off x="6595637" y="2327862"/>
            <a:ext cx="32252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11</a:t>
            </a: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3A94F9BD-DB9D-9F81-E6E7-9EEA3DF8B6FA}"/>
              </a:ext>
            </a:extLst>
          </p:cNvPr>
          <p:cNvSpPr txBox="1"/>
          <p:nvPr/>
        </p:nvSpPr>
        <p:spPr>
          <a:xfrm>
            <a:off x="6811092" y="2327862"/>
            <a:ext cx="25359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3</a:t>
            </a: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73D00ACB-6531-7D12-5E09-3302AB7DF8D2}"/>
              </a:ext>
            </a:extLst>
          </p:cNvPr>
          <p:cNvSpPr txBox="1"/>
          <p:nvPr/>
        </p:nvSpPr>
        <p:spPr>
          <a:xfrm>
            <a:off x="6975758" y="2327862"/>
            <a:ext cx="25359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7</a:t>
            </a: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8987F7AE-0A79-31C5-6862-4B873763056D}"/>
              </a:ext>
            </a:extLst>
          </p:cNvPr>
          <p:cNvSpPr txBox="1"/>
          <p:nvPr/>
        </p:nvSpPr>
        <p:spPr>
          <a:xfrm>
            <a:off x="6445170" y="2605644"/>
            <a:ext cx="25359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1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F4FA91F9-EBFD-63C9-082D-33E382F34256}"/>
              </a:ext>
            </a:extLst>
          </p:cNvPr>
          <p:cNvSpPr txBox="1"/>
          <p:nvPr/>
        </p:nvSpPr>
        <p:spPr>
          <a:xfrm>
            <a:off x="6617418" y="2605644"/>
            <a:ext cx="25359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7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CD8FFC95-7271-162E-3D41-D46758188E00}"/>
              </a:ext>
            </a:extLst>
          </p:cNvPr>
          <p:cNvSpPr txBox="1"/>
          <p:nvPr/>
        </p:nvSpPr>
        <p:spPr>
          <a:xfrm>
            <a:off x="6771930" y="2605644"/>
            <a:ext cx="32252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12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B3D0C9B0-F6BD-6012-B746-4A0A856CE995}"/>
              </a:ext>
            </a:extLst>
          </p:cNvPr>
          <p:cNvSpPr txBox="1"/>
          <p:nvPr/>
        </p:nvSpPr>
        <p:spPr>
          <a:xfrm>
            <a:off x="6965407" y="2605644"/>
            <a:ext cx="32252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12</a:t>
            </a: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EA0C5E8A-EA3B-FC02-2388-C6DBAC49328D}"/>
              </a:ext>
            </a:extLst>
          </p:cNvPr>
          <p:cNvSpPr txBox="1"/>
          <p:nvPr/>
        </p:nvSpPr>
        <p:spPr>
          <a:xfrm>
            <a:off x="6416429" y="3188435"/>
            <a:ext cx="32252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63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FECDA9DA-1A88-2448-26DE-723512444B26}"/>
              </a:ext>
            </a:extLst>
          </p:cNvPr>
          <p:cNvSpPr txBox="1"/>
          <p:nvPr/>
        </p:nvSpPr>
        <p:spPr>
          <a:xfrm>
            <a:off x="6584804" y="3199977"/>
            <a:ext cx="35779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432</a:t>
            </a: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6B55205B-F489-A451-9669-7F1E8918EF20}"/>
              </a:ext>
            </a:extLst>
          </p:cNvPr>
          <p:cNvSpPr txBox="1"/>
          <p:nvPr/>
        </p:nvSpPr>
        <p:spPr>
          <a:xfrm>
            <a:off x="6792855" y="3188435"/>
            <a:ext cx="32252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12</a:t>
            </a: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E8C94958-FBF2-EF4A-D430-8A9E3771775B}"/>
              </a:ext>
            </a:extLst>
          </p:cNvPr>
          <p:cNvSpPr txBox="1"/>
          <p:nvPr/>
        </p:nvSpPr>
        <p:spPr>
          <a:xfrm>
            <a:off x="6961231" y="3188435"/>
            <a:ext cx="32252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11</a:t>
            </a: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391CCCA8-AC11-95BB-FA41-08F2180C8657}"/>
              </a:ext>
            </a:extLst>
          </p:cNvPr>
          <p:cNvSpPr txBox="1"/>
          <p:nvPr/>
        </p:nvSpPr>
        <p:spPr>
          <a:xfrm>
            <a:off x="6408004" y="3459868"/>
            <a:ext cx="32252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73</a:t>
            </a: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64AF4632-A5CE-BD82-A2BA-FE63D30A8A0F}"/>
              </a:ext>
            </a:extLst>
          </p:cNvPr>
          <p:cNvSpPr txBox="1"/>
          <p:nvPr/>
        </p:nvSpPr>
        <p:spPr>
          <a:xfrm>
            <a:off x="6581391" y="3471410"/>
            <a:ext cx="32252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32</a:t>
            </a: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556DC420-8EDB-2A9E-F654-9C50B15115BE}"/>
              </a:ext>
            </a:extLst>
          </p:cNvPr>
          <p:cNvSpPr txBox="1"/>
          <p:nvPr/>
        </p:nvSpPr>
        <p:spPr>
          <a:xfrm>
            <a:off x="6794454" y="3459868"/>
            <a:ext cx="32252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87</a:t>
            </a: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48E1FF75-46BD-5653-73EF-EA5953D85276}"/>
              </a:ext>
            </a:extLst>
          </p:cNvPr>
          <p:cNvSpPr txBox="1"/>
          <p:nvPr/>
        </p:nvSpPr>
        <p:spPr>
          <a:xfrm>
            <a:off x="6967840" y="3459868"/>
            <a:ext cx="32252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56</a:t>
            </a: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975A5AA9-4A82-AAAE-58EE-7714BB81E6D7}"/>
              </a:ext>
            </a:extLst>
          </p:cNvPr>
          <p:cNvSpPr txBox="1"/>
          <p:nvPr/>
        </p:nvSpPr>
        <p:spPr>
          <a:xfrm>
            <a:off x="6867933" y="3575131"/>
            <a:ext cx="5810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… …</a:t>
            </a:r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4837E2CE-ED26-EF7B-791F-0F67E731895A}"/>
              </a:ext>
            </a:extLst>
          </p:cNvPr>
          <p:cNvSpPr txBox="1"/>
          <p:nvPr/>
        </p:nvSpPr>
        <p:spPr>
          <a:xfrm>
            <a:off x="6895777" y="2709767"/>
            <a:ext cx="5810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… …</a:t>
            </a:r>
          </a:p>
        </p:txBody>
      </p: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0200E5AF-4E07-3D4F-B620-02BE1A3644F3}"/>
              </a:ext>
            </a:extLst>
          </p:cNvPr>
          <p:cNvGrpSpPr/>
          <p:nvPr/>
        </p:nvGrpSpPr>
        <p:grpSpPr>
          <a:xfrm flipV="1">
            <a:off x="3251457" y="3034614"/>
            <a:ext cx="1361189" cy="408083"/>
            <a:chOff x="3951289" y="2122238"/>
            <a:chExt cx="908406" cy="532704"/>
          </a:xfrm>
        </p:grpSpPr>
        <p:sp>
          <p:nvSpPr>
            <p:cNvPr id="210" name="Arrow: Bent 209">
              <a:extLst>
                <a:ext uri="{FF2B5EF4-FFF2-40B4-BE49-F238E27FC236}">
                  <a16:creationId xmlns:a16="http://schemas.microsoft.com/office/drawing/2014/main" id="{0C6E07CF-0F5E-5E75-EE24-6CCFB6AF7617}"/>
                </a:ext>
              </a:extLst>
            </p:cNvPr>
            <p:cNvSpPr/>
            <p:nvPr/>
          </p:nvSpPr>
          <p:spPr>
            <a:xfrm>
              <a:off x="4142144" y="2122238"/>
              <a:ext cx="717551" cy="381514"/>
            </a:xfrm>
            <a:prstGeom prst="bentArrow">
              <a:avLst>
                <a:gd name="adj1" fmla="val 26840"/>
                <a:gd name="adj2" fmla="val 25000"/>
                <a:gd name="adj3" fmla="val 25000"/>
                <a:gd name="adj4" fmla="val 43750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chemeClr val="tx1"/>
                </a:solidFill>
              </a:endParaRPr>
            </a:p>
          </p:txBody>
        </p:sp>
        <p:sp>
          <p:nvSpPr>
            <p:cNvPr id="211" name="Arrow: Bent 210">
              <a:extLst>
                <a:ext uri="{FF2B5EF4-FFF2-40B4-BE49-F238E27FC236}">
                  <a16:creationId xmlns:a16="http://schemas.microsoft.com/office/drawing/2014/main" id="{15A2D240-1091-C7FF-B617-96801D883A7F}"/>
                </a:ext>
              </a:extLst>
            </p:cNvPr>
            <p:cNvSpPr/>
            <p:nvPr/>
          </p:nvSpPr>
          <p:spPr>
            <a:xfrm flipH="1" flipV="1">
              <a:off x="3951289" y="2397539"/>
              <a:ext cx="244247" cy="257403"/>
            </a:xfrm>
            <a:prstGeom prst="bentArrow">
              <a:avLst>
                <a:gd name="adj1" fmla="val 39688"/>
                <a:gd name="adj2" fmla="val 19844"/>
                <a:gd name="adj3" fmla="val 0"/>
                <a:gd name="adj4" fmla="val 43750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chemeClr val="tx1"/>
                </a:solidFill>
              </a:endParaRPr>
            </a:p>
          </p:txBody>
        </p:sp>
      </p:grpSp>
      <p:sp>
        <p:nvSpPr>
          <p:cNvPr id="212" name="TextBox 211">
            <a:extLst>
              <a:ext uri="{FF2B5EF4-FFF2-40B4-BE49-F238E27FC236}">
                <a16:creationId xmlns:a16="http://schemas.microsoft.com/office/drawing/2014/main" id="{DA5EE4DD-392B-3D85-DCFF-0F3D5EE43A28}"/>
              </a:ext>
            </a:extLst>
          </p:cNvPr>
          <p:cNvSpPr txBox="1"/>
          <p:nvPr/>
        </p:nvSpPr>
        <p:spPr>
          <a:xfrm>
            <a:off x="3251199" y="3390092"/>
            <a:ext cx="140411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>
                <a:solidFill>
                  <a:schemeClr val="accent4">
                    <a:lumMod val="75000"/>
                  </a:schemeClr>
                </a:solidFill>
              </a:rPr>
              <a:t>Amino acids byte pair encoding</a:t>
            </a:r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7097E4E3-4F8B-2F17-8D84-2A4702B4FB07}"/>
              </a:ext>
            </a:extLst>
          </p:cNvPr>
          <p:cNvSpPr txBox="1"/>
          <p:nvPr/>
        </p:nvSpPr>
        <p:spPr>
          <a:xfrm>
            <a:off x="522095" y="1469215"/>
            <a:ext cx="128753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b="1" dirty="0"/>
              <a:t>Input sequence</a:t>
            </a: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6E895243-D459-AFA6-EDE2-4FE96C6F0F24}"/>
              </a:ext>
            </a:extLst>
          </p:cNvPr>
          <p:cNvSpPr txBox="1"/>
          <p:nvPr/>
        </p:nvSpPr>
        <p:spPr>
          <a:xfrm>
            <a:off x="575603" y="4921575"/>
            <a:ext cx="733024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500" b="1" dirty="0">
                <a:latin typeface="SFRM1000"/>
              </a:rPr>
              <a:t>Byte pair encoding (BPE): </a:t>
            </a:r>
            <a:r>
              <a:rPr lang="en-US" sz="1500" dirty="0">
                <a:latin typeface="SFRM1000"/>
              </a:rPr>
              <a:t>count the most frequent nucleotide/ amino acid combinations in the corpus.</a:t>
            </a:r>
            <a:endParaRPr lang="en-US" sz="15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123957-33FA-50ED-7E4F-3576E4B1170D}"/>
              </a:ext>
            </a:extLst>
          </p:cNvPr>
          <p:cNvSpPr txBox="1">
            <a:spLocks/>
          </p:cNvSpPr>
          <p:nvPr/>
        </p:nvSpPr>
        <p:spPr>
          <a:xfrm>
            <a:off x="409310" y="258683"/>
            <a:ext cx="7886700" cy="6747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b="1" dirty="0">
                <a:solidFill>
                  <a:srgbClr val="701944"/>
                </a:solidFill>
                <a:latin typeface="+mn-lt"/>
              </a:rPr>
              <a:t>Token (word) construction</a:t>
            </a:r>
          </a:p>
        </p:txBody>
      </p:sp>
      <p:cxnSp>
        <p:nvCxnSpPr>
          <p:cNvPr id="3" name="直接连接符 27">
            <a:extLst>
              <a:ext uri="{FF2B5EF4-FFF2-40B4-BE49-F238E27FC236}">
                <a16:creationId xmlns:a16="http://schemas.microsoft.com/office/drawing/2014/main" id="{3E465059-C470-EC5F-67B5-510429A201F8}"/>
              </a:ext>
            </a:extLst>
          </p:cNvPr>
          <p:cNvCxnSpPr/>
          <p:nvPr/>
        </p:nvCxnSpPr>
        <p:spPr>
          <a:xfrm>
            <a:off x="409310" y="901784"/>
            <a:ext cx="6892465" cy="17921"/>
          </a:xfrm>
          <a:prstGeom prst="line">
            <a:avLst/>
          </a:prstGeom>
          <a:ln w="19050">
            <a:solidFill>
              <a:srgbClr val="7019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灯片编号占位符 9">
            <a:extLst>
              <a:ext uri="{FF2B5EF4-FFF2-40B4-BE49-F238E27FC236}">
                <a16:creationId xmlns:a16="http://schemas.microsoft.com/office/drawing/2014/main" id="{F0DB39B1-DB3F-5037-C14B-FA8105B64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FDA5E-6C12-4BB4-9E17-838C360467A1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84973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8C857B44-C70E-DD59-5308-158862B8DDBA}"/>
              </a:ext>
            </a:extLst>
          </p:cNvPr>
          <p:cNvSpPr/>
          <p:nvPr/>
        </p:nvSpPr>
        <p:spPr>
          <a:xfrm>
            <a:off x="128769" y="1214031"/>
            <a:ext cx="8881882" cy="1047750"/>
          </a:xfrm>
          <a:prstGeom prst="roundRect">
            <a:avLst/>
          </a:prstGeom>
          <a:solidFill>
            <a:srgbClr val="F6F8FC"/>
          </a:solidFill>
          <a:ln w="285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D4B2EC-FF14-0E9E-895A-AC8E1FAD68EE}"/>
              </a:ext>
            </a:extLst>
          </p:cNvPr>
          <p:cNvSpPr txBox="1"/>
          <p:nvPr/>
        </p:nvSpPr>
        <p:spPr>
          <a:xfrm>
            <a:off x="128769" y="232332"/>
            <a:ext cx="68781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701944"/>
                </a:solidFill>
              </a:rPr>
              <a:t>Nucleotide byte pair encoding tokenizer 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BC90CA6-CE20-6083-99D6-66E7B218A23A}"/>
              </a:ext>
            </a:extLst>
          </p:cNvPr>
          <p:cNvCxnSpPr/>
          <p:nvPr/>
        </p:nvCxnSpPr>
        <p:spPr>
          <a:xfrm>
            <a:off x="378254" y="1773966"/>
            <a:ext cx="253746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9ED82BD-4677-4117-0A97-79D1FCCB1728}"/>
              </a:ext>
            </a:extLst>
          </p:cNvPr>
          <p:cNvSpPr txBox="1"/>
          <p:nvPr/>
        </p:nvSpPr>
        <p:spPr>
          <a:xfrm>
            <a:off x="309431" y="1816244"/>
            <a:ext cx="2724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CAGTCGAGT … … CGATGCG</a:t>
            </a:r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05AA3D1A-EDD4-7C5D-7BD8-95F710DD2966}"/>
              </a:ext>
            </a:extLst>
          </p:cNvPr>
          <p:cNvSpPr/>
          <p:nvPr/>
        </p:nvSpPr>
        <p:spPr>
          <a:xfrm rot="16200000">
            <a:off x="3217506" y="1542923"/>
            <a:ext cx="274320" cy="462088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1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0FBBA8-5C6C-0417-81B3-8D9E9685B255}"/>
              </a:ext>
            </a:extLst>
          </p:cNvPr>
          <p:cNvSpPr txBox="1"/>
          <p:nvPr/>
        </p:nvSpPr>
        <p:spPr>
          <a:xfrm>
            <a:off x="3622897" y="1600841"/>
            <a:ext cx="20801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[CAG]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[TCGA]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[GT] </a:t>
            </a:r>
            <a:r>
              <a:rPr lang="en-US" dirty="0"/>
              <a:t>…</a:t>
            </a:r>
          </a:p>
        </p:txBody>
      </p:sp>
      <p:graphicFrame>
        <p:nvGraphicFramePr>
          <p:cNvPr id="11" name="Table 126">
            <a:extLst>
              <a:ext uri="{FF2B5EF4-FFF2-40B4-BE49-F238E27FC236}">
                <a16:creationId xmlns:a16="http://schemas.microsoft.com/office/drawing/2014/main" id="{D1EA050C-83ED-23A5-B11E-0ABB1816D9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129072"/>
              </p:ext>
            </p:extLst>
          </p:nvPr>
        </p:nvGraphicFramePr>
        <p:xfrm>
          <a:off x="6392150" y="1741989"/>
          <a:ext cx="2423528" cy="329263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302941">
                  <a:extLst>
                    <a:ext uri="{9D8B030D-6E8A-4147-A177-3AD203B41FA5}">
                      <a16:colId xmlns:a16="http://schemas.microsoft.com/office/drawing/2014/main" val="405633771"/>
                    </a:ext>
                  </a:extLst>
                </a:gridCol>
                <a:gridCol w="302941">
                  <a:extLst>
                    <a:ext uri="{9D8B030D-6E8A-4147-A177-3AD203B41FA5}">
                      <a16:colId xmlns:a16="http://schemas.microsoft.com/office/drawing/2014/main" val="1148183450"/>
                    </a:ext>
                  </a:extLst>
                </a:gridCol>
                <a:gridCol w="302941">
                  <a:extLst>
                    <a:ext uri="{9D8B030D-6E8A-4147-A177-3AD203B41FA5}">
                      <a16:colId xmlns:a16="http://schemas.microsoft.com/office/drawing/2014/main" val="1668919492"/>
                    </a:ext>
                  </a:extLst>
                </a:gridCol>
                <a:gridCol w="302941">
                  <a:extLst>
                    <a:ext uri="{9D8B030D-6E8A-4147-A177-3AD203B41FA5}">
                      <a16:colId xmlns:a16="http://schemas.microsoft.com/office/drawing/2014/main" val="4033739800"/>
                    </a:ext>
                  </a:extLst>
                </a:gridCol>
                <a:gridCol w="605882">
                  <a:extLst>
                    <a:ext uri="{9D8B030D-6E8A-4147-A177-3AD203B41FA5}">
                      <a16:colId xmlns:a16="http://schemas.microsoft.com/office/drawing/2014/main" val="3694723132"/>
                    </a:ext>
                  </a:extLst>
                </a:gridCol>
                <a:gridCol w="302941">
                  <a:extLst>
                    <a:ext uri="{9D8B030D-6E8A-4147-A177-3AD203B41FA5}">
                      <a16:colId xmlns:a16="http://schemas.microsoft.com/office/drawing/2014/main" val="86918332"/>
                    </a:ext>
                  </a:extLst>
                </a:gridCol>
                <a:gridCol w="302941">
                  <a:extLst>
                    <a:ext uri="{9D8B030D-6E8A-4147-A177-3AD203B41FA5}">
                      <a16:colId xmlns:a16="http://schemas.microsoft.com/office/drawing/2014/main" val="1360518857"/>
                    </a:ext>
                  </a:extLst>
                </a:gridCol>
              </a:tblGrid>
              <a:tr h="329263"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 dirty="0"/>
                        <a:t>… …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987565427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D5266B80-F17A-1FB2-28E0-604853F171C3}"/>
              </a:ext>
            </a:extLst>
          </p:cNvPr>
          <p:cNvSpPr txBox="1"/>
          <p:nvPr/>
        </p:nvSpPr>
        <p:spPr>
          <a:xfrm>
            <a:off x="6360064" y="1772627"/>
            <a:ext cx="36099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34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9EC090C-DE45-3E28-8114-0CABC640ABE2}"/>
              </a:ext>
            </a:extLst>
          </p:cNvPr>
          <p:cNvSpPr txBox="1"/>
          <p:nvPr/>
        </p:nvSpPr>
        <p:spPr>
          <a:xfrm>
            <a:off x="6658840" y="1784170"/>
            <a:ext cx="4203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124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8449B9-294F-3384-802D-2088B529312F}"/>
              </a:ext>
            </a:extLst>
          </p:cNvPr>
          <p:cNvSpPr txBox="1"/>
          <p:nvPr/>
        </p:nvSpPr>
        <p:spPr>
          <a:xfrm>
            <a:off x="7006909" y="1772627"/>
            <a:ext cx="36099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67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AE5182E-E0C0-4D4D-721B-65AEC0608F1F}"/>
              </a:ext>
            </a:extLst>
          </p:cNvPr>
          <p:cNvSpPr txBox="1"/>
          <p:nvPr/>
        </p:nvSpPr>
        <p:spPr>
          <a:xfrm>
            <a:off x="7305684" y="1761772"/>
            <a:ext cx="36099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11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2C7C9D-0086-AA10-5018-26A3AB1FD207}"/>
              </a:ext>
            </a:extLst>
          </p:cNvPr>
          <p:cNvSpPr txBox="1"/>
          <p:nvPr/>
        </p:nvSpPr>
        <p:spPr>
          <a:xfrm>
            <a:off x="8247848" y="1772627"/>
            <a:ext cx="27283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6E8E8CF-57D2-702A-C2F5-90D824655E19}"/>
              </a:ext>
            </a:extLst>
          </p:cNvPr>
          <p:cNvSpPr txBox="1"/>
          <p:nvPr/>
        </p:nvSpPr>
        <p:spPr>
          <a:xfrm>
            <a:off x="8519581" y="1772627"/>
            <a:ext cx="27283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66AFC93-EE75-FF1F-B79E-FB8DD5DF71B1}"/>
              </a:ext>
            </a:extLst>
          </p:cNvPr>
          <p:cNvSpPr txBox="1"/>
          <p:nvPr/>
        </p:nvSpPr>
        <p:spPr>
          <a:xfrm>
            <a:off x="6341411" y="1390751"/>
            <a:ext cx="1270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Token index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8789D16-ACC0-2B3F-8D53-B34FEEF8D49B}"/>
              </a:ext>
            </a:extLst>
          </p:cNvPr>
          <p:cNvSpPr txBox="1"/>
          <p:nvPr/>
        </p:nvSpPr>
        <p:spPr>
          <a:xfrm>
            <a:off x="7865219" y="1390751"/>
            <a:ext cx="1034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Paddings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16AAA0A-5AFC-9E88-6EF4-BCE674140F26}"/>
              </a:ext>
            </a:extLst>
          </p:cNvPr>
          <p:cNvSpPr txBox="1"/>
          <p:nvPr/>
        </p:nvSpPr>
        <p:spPr>
          <a:xfrm>
            <a:off x="275809" y="1299716"/>
            <a:ext cx="1904689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b="1" dirty="0"/>
              <a:t>Input sequence</a:t>
            </a:r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02EE06CC-789B-FAF5-CBE8-6CD5AAAB0F0B}"/>
              </a:ext>
            </a:extLst>
          </p:cNvPr>
          <p:cNvSpPr/>
          <p:nvPr/>
        </p:nvSpPr>
        <p:spPr>
          <a:xfrm rot="16200000">
            <a:off x="5813186" y="1542923"/>
            <a:ext cx="274320" cy="462088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1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F3E8D15-F8BC-17EE-8BE8-4E7DB1092D0A}"/>
              </a:ext>
            </a:extLst>
          </p:cNvPr>
          <p:cNvSpPr txBox="1"/>
          <p:nvPr/>
        </p:nvSpPr>
        <p:spPr>
          <a:xfrm>
            <a:off x="484096" y="4602539"/>
            <a:ext cx="48863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i="1" dirty="0">
                <a:latin typeface="SFRM1000"/>
              </a:rPr>
              <a:t>Count the most frequent nucleotide combinations.</a:t>
            </a:r>
            <a:endParaRPr lang="en-US" i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FCFF362-D0C8-4FED-D5BB-E534B55BABC5}"/>
              </a:ext>
            </a:extLst>
          </p:cNvPr>
          <p:cNvSpPr txBox="1"/>
          <p:nvPr/>
        </p:nvSpPr>
        <p:spPr>
          <a:xfrm>
            <a:off x="298204" y="2983916"/>
            <a:ext cx="11315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SFRM1000"/>
              </a:rPr>
              <a:t>Iteration</a:t>
            </a:r>
            <a:endParaRPr lang="en-US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74D91FF-D608-B9C5-226A-8B28E56A8C61}"/>
              </a:ext>
            </a:extLst>
          </p:cNvPr>
          <p:cNvSpPr txBox="1"/>
          <p:nvPr/>
        </p:nvSpPr>
        <p:spPr>
          <a:xfrm>
            <a:off x="1966996" y="2983916"/>
            <a:ext cx="11155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SFRM1000"/>
              </a:rPr>
              <a:t>Sequence</a:t>
            </a:r>
            <a:endParaRPr lang="en-US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369C98E-BE9F-627A-8DB2-9B575ECFB16E}"/>
              </a:ext>
            </a:extLst>
          </p:cNvPr>
          <p:cNvSpPr txBox="1"/>
          <p:nvPr/>
        </p:nvSpPr>
        <p:spPr>
          <a:xfrm>
            <a:off x="3709463" y="2983916"/>
            <a:ext cx="17321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SFRM1000"/>
              </a:rPr>
              <a:t>BPE Vocabulary</a:t>
            </a:r>
            <a:endParaRPr lang="en-US" b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0CF5BD0-99A2-F5CF-5CF4-9B2BE14B19C2}"/>
              </a:ext>
            </a:extLst>
          </p:cNvPr>
          <p:cNvSpPr txBox="1"/>
          <p:nvPr/>
        </p:nvSpPr>
        <p:spPr>
          <a:xfrm>
            <a:off x="574728" y="3299256"/>
            <a:ext cx="3790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SFRM1000"/>
              </a:rPr>
              <a:t>0</a:t>
            </a:r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7109BF7-54E1-A07D-0735-459DC0115D36}"/>
              </a:ext>
            </a:extLst>
          </p:cNvPr>
          <p:cNvSpPr txBox="1"/>
          <p:nvPr/>
        </p:nvSpPr>
        <p:spPr>
          <a:xfrm>
            <a:off x="1322813" y="3299256"/>
            <a:ext cx="22926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SFRM1000"/>
              </a:rPr>
              <a:t>A  C  A  C  G  A  C  G  T</a:t>
            </a:r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41D0F75-91DF-E5C5-E36B-63E711AEC876}"/>
              </a:ext>
            </a:extLst>
          </p:cNvPr>
          <p:cNvSpPr txBox="1"/>
          <p:nvPr/>
        </p:nvSpPr>
        <p:spPr>
          <a:xfrm>
            <a:off x="3709464" y="3301325"/>
            <a:ext cx="11991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SFRM1000"/>
              </a:rPr>
              <a:t>{A, C, G, T}</a:t>
            </a:r>
            <a:endParaRPr 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204217F-8BE9-C441-BB38-268E2D3D4600}"/>
              </a:ext>
            </a:extLst>
          </p:cNvPr>
          <p:cNvSpPr txBox="1"/>
          <p:nvPr/>
        </p:nvSpPr>
        <p:spPr>
          <a:xfrm>
            <a:off x="574728" y="3643436"/>
            <a:ext cx="3790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SFRM1000"/>
              </a:rPr>
              <a:t>1</a:t>
            </a:r>
            <a:endParaRPr 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76FC52A-81FB-8C30-6F98-89A964D8DFB3}"/>
              </a:ext>
            </a:extLst>
          </p:cNvPr>
          <p:cNvSpPr txBox="1"/>
          <p:nvPr/>
        </p:nvSpPr>
        <p:spPr>
          <a:xfrm>
            <a:off x="1429795" y="3643436"/>
            <a:ext cx="20716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SFRM1000"/>
              </a:rPr>
              <a:t>AC  </a:t>
            </a:r>
            <a:r>
              <a:rPr lang="en-US" dirty="0" err="1">
                <a:latin typeface="SFRM1000"/>
              </a:rPr>
              <a:t>AC</a:t>
            </a:r>
            <a:r>
              <a:rPr lang="en-US" dirty="0">
                <a:latin typeface="SFRM1000"/>
              </a:rPr>
              <a:t>  G  AC  G  T</a:t>
            </a:r>
            <a:endParaRPr 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CCB64AF-8284-B1E1-7430-7DE03437F533}"/>
              </a:ext>
            </a:extLst>
          </p:cNvPr>
          <p:cNvSpPr txBox="1"/>
          <p:nvPr/>
        </p:nvSpPr>
        <p:spPr>
          <a:xfrm>
            <a:off x="3709464" y="3645505"/>
            <a:ext cx="17990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SFRM1000"/>
              </a:rPr>
              <a:t>{A, C, G, T, AC}</a:t>
            </a:r>
            <a:endParaRPr 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4BB3DD7-E1AC-D4CF-B3E5-350964E0F127}"/>
              </a:ext>
            </a:extLst>
          </p:cNvPr>
          <p:cNvSpPr txBox="1"/>
          <p:nvPr/>
        </p:nvSpPr>
        <p:spPr>
          <a:xfrm>
            <a:off x="574728" y="3987617"/>
            <a:ext cx="3790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SFRM1000"/>
              </a:rPr>
              <a:t>2</a:t>
            </a:r>
            <a:endParaRPr 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C4D8BD4-77B8-A447-0F57-23878B06B233}"/>
              </a:ext>
            </a:extLst>
          </p:cNvPr>
          <p:cNvSpPr txBox="1"/>
          <p:nvPr/>
        </p:nvSpPr>
        <p:spPr>
          <a:xfrm>
            <a:off x="1669671" y="3987617"/>
            <a:ext cx="17101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SFRM1000"/>
              </a:rPr>
              <a:t>AC  ACG  </a:t>
            </a:r>
            <a:r>
              <a:rPr lang="en-US" dirty="0" err="1">
                <a:latin typeface="SFRM1000"/>
              </a:rPr>
              <a:t>ACG</a:t>
            </a:r>
            <a:r>
              <a:rPr lang="en-US" dirty="0">
                <a:latin typeface="SFRM1000"/>
              </a:rPr>
              <a:t>  T</a:t>
            </a:r>
            <a:endParaRPr 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5EE3BB-B26B-EF26-7FB0-2E6DC49DF8EB}"/>
              </a:ext>
            </a:extLst>
          </p:cNvPr>
          <p:cNvSpPr txBox="1"/>
          <p:nvPr/>
        </p:nvSpPr>
        <p:spPr>
          <a:xfrm>
            <a:off x="3709463" y="3989685"/>
            <a:ext cx="2181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SFRM1000"/>
              </a:rPr>
              <a:t>{A, C, G, T, AC, ACG}</a:t>
            </a:r>
            <a:endParaRPr 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BC81C0A-0581-1624-668A-1AA36E86C725}"/>
              </a:ext>
            </a:extLst>
          </p:cNvPr>
          <p:cNvSpPr txBox="1"/>
          <p:nvPr/>
        </p:nvSpPr>
        <p:spPr>
          <a:xfrm>
            <a:off x="298205" y="2572500"/>
            <a:ext cx="3321514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100" b="1" dirty="0">
                <a:latin typeface="SFRM1000"/>
              </a:rPr>
              <a:t>Build the BPE vocabulary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B174584-7A69-EEEE-8519-AA04624B372B}"/>
              </a:ext>
            </a:extLst>
          </p:cNvPr>
          <p:cNvSpPr txBox="1"/>
          <p:nvPr/>
        </p:nvSpPr>
        <p:spPr>
          <a:xfrm rot="5400000">
            <a:off x="2288110" y="4342193"/>
            <a:ext cx="3462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SFRM1000"/>
              </a:rPr>
              <a:t>…</a:t>
            </a:r>
            <a:endParaRPr 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74FF597-574E-6690-BA7B-87D2B75E255D}"/>
              </a:ext>
            </a:extLst>
          </p:cNvPr>
          <p:cNvSpPr txBox="1"/>
          <p:nvPr/>
        </p:nvSpPr>
        <p:spPr>
          <a:xfrm>
            <a:off x="5838174" y="2637967"/>
            <a:ext cx="1983013" cy="553998"/>
          </a:xfrm>
          <a:prstGeom prst="rect">
            <a:avLst/>
          </a:prstGeom>
          <a:noFill/>
          <a:ln w="19050">
            <a:solidFill>
              <a:schemeClr val="tx1"/>
            </a:solidFill>
            <a:prstDash val="sysDot"/>
          </a:ln>
        </p:spPr>
        <p:txBody>
          <a:bodyPr wrap="square">
            <a:spAutoFit/>
          </a:bodyPr>
          <a:lstStyle/>
          <a:p>
            <a:pPr algn="ctr"/>
            <a:r>
              <a:rPr lang="en-US" sz="1500" dirty="0">
                <a:latin typeface="SFRM1000"/>
              </a:rPr>
              <a:t>Start with single nucleotides (A, T, C, G)</a:t>
            </a:r>
          </a:p>
        </p:txBody>
      </p:sp>
      <p:cxnSp>
        <p:nvCxnSpPr>
          <p:cNvPr id="53" name="Connector: Elbow 52">
            <a:extLst>
              <a:ext uri="{FF2B5EF4-FFF2-40B4-BE49-F238E27FC236}">
                <a16:creationId xmlns:a16="http://schemas.microsoft.com/office/drawing/2014/main" id="{9A1A8B70-629D-CFAE-1284-7800EF629AB7}"/>
              </a:ext>
            </a:extLst>
          </p:cNvPr>
          <p:cNvCxnSpPr>
            <a:cxnSpLocks/>
            <a:stCxn id="34" idx="3"/>
            <a:endCxn id="44" idx="1"/>
          </p:cNvCxnSpPr>
          <p:nvPr/>
        </p:nvCxnSpPr>
        <p:spPr>
          <a:xfrm flipV="1">
            <a:off x="4908617" y="2914966"/>
            <a:ext cx="929557" cy="571025"/>
          </a:xfrm>
          <a:prstGeom prst="bentConnector3">
            <a:avLst>
              <a:gd name="adj1" fmla="val 50000"/>
            </a:avLst>
          </a:prstGeom>
          <a:ln w="19050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FD3CC3C2-7BA2-BDE5-7091-D2E89B87E3FF}"/>
              </a:ext>
            </a:extLst>
          </p:cNvPr>
          <p:cNvSpPr txBox="1"/>
          <p:nvPr/>
        </p:nvSpPr>
        <p:spPr>
          <a:xfrm>
            <a:off x="5838174" y="3410604"/>
            <a:ext cx="1983013" cy="1015663"/>
          </a:xfrm>
          <a:prstGeom prst="rect">
            <a:avLst/>
          </a:prstGeom>
          <a:noFill/>
          <a:ln w="19050">
            <a:solidFill>
              <a:schemeClr val="tx1"/>
            </a:solidFill>
            <a:prstDash val="sysDot"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2000">
                <a:latin typeface="SFRM1000"/>
              </a:defRPr>
            </a:lvl1pPr>
          </a:lstStyle>
          <a:p>
            <a:r>
              <a:rPr lang="en-US" sz="1500" dirty="0"/>
              <a:t>Expand the vocabulary by adding DNA substrings with high occurrence frequency</a:t>
            </a:r>
          </a:p>
        </p:txBody>
      </p:sp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8230C06A-4261-4453-B332-A88951BB2948}"/>
              </a:ext>
            </a:extLst>
          </p:cNvPr>
          <p:cNvCxnSpPr>
            <a:cxnSpLocks/>
            <a:stCxn id="57" idx="2"/>
            <a:endCxn id="57" idx="3"/>
          </p:cNvCxnSpPr>
          <p:nvPr/>
        </p:nvCxnSpPr>
        <p:spPr>
          <a:xfrm rot="5400000" flipH="1" flipV="1">
            <a:off x="7071518" y="3676599"/>
            <a:ext cx="507831" cy="991506"/>
          </a:xfrm>
          <a:prstGeom prst="bentConnector4">
            <a:avLst>
              <a:gd name="adj1" fmla="val -45015"/>
              <a:gd name="adj2" fmla="val 123056"/>
            </a:avLst>
          </a:prstGeom>
          <a:ln w="19050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0CF18784-A4BF-3C94-E2AD-56E255FAAFF2}"/>
              </a:ext>
            </a:extLst>
          </p:cNvPr>
          <p:cNvSpPr txBox="1"/>
          <p:nvPr/>
        </p:nvSpPr>
        <p:spPr>
          <a:xfrm>
            <a:off x="6691146" y="4775663"/>
            <a:ext cx="210479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500" dirty="0"/>
              <a:t>Iterate and repeat to synthesize longer tokens</a:t>
            </a:r>
            <a:endParaRPr lang="en-US" sz="1500" dirty="0">
              <a:latin typeface="SFRM1000"/>
            </a:endParaRP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93C791A7-86FA-AB4B-BA7B-0E7CAF6C2B1E}"/>
              </a:ext>
            </a:extLst>
          </p:cNvPr>
          <p:cNvCxnSpPr>
            <a:cxnSpLocks/>
            <a:stCxn id="44" idx="2"/>
            <a:endCxn id="57" idx="0"/>
          </p:cNvCxnSpPr>
          <p:nvPr/>
        </p:nvCxnSpPr>
        <p:spPr>
          <a:xfrm>
            <a:off x="6829681" y="3191965"/>
            <a:ext cx="0" cy="218639"/>
          </a:xfrm>
          <a:prstGeom prst="straightConnector1">
            <a:avLst/>
          </a:prstGeom>
          <a:ln w="19050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CB4C581-7D81-5AE1-F8D9-10483201461D}"/>
              </a:ext>
            </a:extLst>
          </p:cNvPr>
          <p:cNvSpPr txBox="1"/>
          <p:nvPr/>
        </p:nvSpPr>
        <p:spPr>
          <a:xfrm rot="5400000">
            <a:off x="654544" y="4318187"/>
            <a:ext cx="3462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SFRM1000"/>
              </a:rPr>
              <a:t>…</a:t>
            </a:r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3E681D8-B538-8609-51DE-1DEB95FA03A3}"/>
              </a:ext>
            </a:extLst>
          </p:cNvPr>
          <p:cNvSpPr txBox="1"/>
          <p:nvPr/>
        </p:nvSpPr>
        <p:spPr>
          <a:xfrm rot="5400000">
            <a:off x="4385770" y="4324393"/>
            <a:ext cx="3462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SFRM1000"/>
              </a:rPr>
              <a:t>…</a:t>
            </a:r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4223BB8-33C1-DDFC-0F8F-0C219E583B3B}"/>
              </a:ext>
            </a:extLst>
          </p:cNvPr>
          <p:cNvSpPr txBox="1"/>
          <p:nvPr/>
        </p:nvSpPr>
        <p:spPr>
          <a:xfrm>
            <a:off x="489614" y="4971199"/>
            <a:ext cx="50519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dirty="0">
                <a:solidFill>
                  <a:srgbClr val="00B050"/>
                </a:solidFill>
                <a:latin typeface="SFRM1000"/>
              </a:rPr>
              <a:t>Easy to implement, but the encoded vector of the input sequence is usually too long. </a:t>
            </a:r>
            <a:endParaRPr lang="en-US" dirty="0">
              <a:solidFill>
                <a:srgbClr val="00B050"/>
              </a:solidFill>
            </a:endParaRPr>
          </a:p>
        </p:txBody>
      </p:sp>
      <p:cxnSp>
        <p:nvCxnSpPr>
          <p:cNvPr id="2" name="直接连接符 27">
            <a:extLst>
              <a:ext uri="{FF2B5EF4-FFF2-40B4-BE49-F238E27FC236}">
                <a16:creationId xmlns:a16="http://schemas.microsoft.com/office/drawing/2014/main" id="{7E8DB82C-62B6-BC83-2AA2-D72871AFF054}"/>
              </a:ext>
            </a:extLst>
          </p:cNvPr>
          <p:cNvCxnSpPr/>
          <p:nvPr/>
        </p:nvCxnSpPr>
        <p:spPr>
          <a:xfrm>
            <a:off x="242867" y="784694"/>
            <a:ext cx="6892465" cy="17921"/>
          </a:xfrm>
          <a:prstGeom prst="line">
            <a:avLst/>
          </a:prstGeom>
          <a:ln w="19050">
            <a:solidFill>
              <a:srgbClr val="7019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99356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DD4B2EC-FF14-0E9E-895A-AC8E1FAD68EE}"/>
              </a:ext>
            </a:extLst>
          </p:cNvPr>
          <p:cNvSpPr txBox="1"/>
          <p:nvPr/>
        </p:nvSpPr>
        <p:spPr>
          <a:xfrm>
            <a:off x="128768" y="880902"/>
            <a:ext cx="331928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600" b="1"/>
            </a:lvl1pPr>
          </a:lstStyle>
          <a:p>
            <a:r>
              <a:rPr lang="en-US" altLang="zh-CN" sz="2700" dirty="0">
                <a:solidFill>
                  <a:srgbClr val="701944"/>
                </a:solidFill>
              </a:rPr>
              <a:t>Amino acids tokenizer</a:t>
            </a:r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1DB16962-AF7F-C685-8A84-E563B9205CEA}"/>
              </a:ext>
            </a:extLst>
          </p:cNvPr>
          <p:cNvSpPr/>
          <p:nvPr/>
        </p:nvSpPr>
        <p:spPr>
          <a:xfrm>
            <a:off x="128769" y="1686839"/>
            <a:ext cx="8881882" cy="104775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E36E469A-4D2D-3A5B-2D79-080F1685F54F}"/>
              </a:ext>
            </a:extLst>
          </p:cNvPr>
          <p:cNvCxnSpPr/>
          <p:nvPr/>
        </p:nvCxnSpPr>
        <p:spPr>
          <a:xfrm>
            <a:off x="378254" y="2246774"/>
            <a:ext cx="253746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FC104FF5-14C9-91F7-4F7B-27552B56DCE8}"/>
              </a:ext>
            </a:extLst>
          </p:cNvPr>
          <p:cNvSpPr txBox="1"/>
          <p:nvPr/>
        </p:nvSpPr>
        <p:spPr>
          <a:xfrm>
            <a:off x="309430" y="2289052"/>
            <a:ext cx="27273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MSFNAKDVKQKCQVAA … …</a:t>
            </a:r>
          </a:p>
        </p:txBody>
      </p:sp>
      <p:sp>
        <p:nvSpPr>
          <p:cNvPr id="73" name="Arrow: Down 72">
            <a:extLst>
              <a:ext uri="{FF2B5EF4-FFF2-40B4-BE49-F238E27FC236}">
                <a16:creationId xmlns:a16="http://schemas.microsoft.com/office/drawing/2014/main" id="{FDA8CC0C-4F54-B88C-57E4-2E8D1202F182}"/>
              </a:ext>
            </a:extLst>
          </p:cNvPr>
          <p:cNvSpPr/>
          <p:nvPr/>
        </p:nvSpPr>
        <p:spPr>
          <a:xfrm rot="16200000">
            <a:off x="3217506" y="2015731"/>
            <a:ext cx="274320" cy="462088"/>
          </a:xfrm>
          <a:prstGeom prst="downArrow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accent2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10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FE9C430C-2EDD-62BD-2A2E-BD13B217A4E8}"/>
              </a:ext>
            </a:extLst>
          </p:cNvPr>
          <p:cNvSpPr txBox="1"/>
          <p:nvPr/>
        </p:nvSpPr>
        <p:spPr>
          <a:xfrm>
            <a:off x="3622897" y="2073649"/>
            <a:ext cx="20801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[M] </a:t>
            </a:r>
            <a:r>
              <a:rPr lang="en-US" dirty="0">
                <a:solidFill>
                  <a:srgbClr val="7030A0"/>
                </a:solidFill>
              </a:rPr>
              <a:t>[S] </a:t>
            </a:r>
            <a:r>
              <a:rPr lang="en-US" dirty="0">
                <a:solidFill>
                  <a:srgbClr val="00B0F0"/>
                </a:solidFill>
              </a:rPr>
              <a:t>[F]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[N] </a:t>
            </a:r>
            <a:r>
              <a:rPr lang="en-US" dirty="0">
                <a:solidFill>
                  <a:srgbClr val="FF0000"/>
                </a:solidFill>
              </a:rPr>
              <a:t>[A]</a:t>
            </a:r>
            <a:r>
              <a:rPr lang="en-US" dirty="0"/>
              <a:t> …</a:t>
            </a:r>
          </a:p>
        </p:txBody>
      </p:sp>
      <p:graphicFrame>
        <p:nvGraphicFramePr>
          <p:cNvPr id="75" name="Table 126">
            <a:extLst>
              <a:ext uri="{FF2B5EF4-FFF2-40B4-BE49-F238E27FC236}">
                <a16:creationId xmlns:a16="http://schemas.microsoft.com/office/drawing/2014/main" id="{8F2B9DD8-EB19-70C9-E0F5-E16131536E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4853242"/>
              </p:ext>
            </p:extLst>
          </p:nvPr>
        </p:nvGraphicFramePr>
        <p:xfrm>
          <a:off x="6392150" y="2214797"/>
          <a:ext cx="2423528" cy="329263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302941">
                  <a:extLst>
                    <a:ext uri="{9D8B030D-6E8A-4147-A177-3AD203B41FA5}">
                      <a16:colId xmlns:a16="http://schemas.microsoft.com/office/drawing/2014/main" val="405633771"/>
                    </a:ext>
                  </a:extLst>
                </a:gridCol>
                <a:gridCol w="302941">
                  <a:extLst>
                    <a:ext uri="{9D8B030D-6E8A-4147-A177-3AD203B41FA5}">
                      <a16:colId xmlns:a16="http://schemas.microsoft.com/office/drawing/2014/main" val="1148183450"/>
                    </a:ext>
                  </a:extLst>
                </a:gridCol>
                <a:gridCol w="302941">
                  <a:extLst>
                    <a:ext uri="{9D8B030D-6E8A-4147-A177-3AD203B41FA5}">
                      <a16:colId xmlns:a16="http://schemas.microsoft.com/office/drawing/2014/main" val="1668919492"/>
                    </a:ext>
                  </a:extLst>
                </a:gridCol>
                <a:gridCol w="302941">
                  <a:extLst>
                    <a:ext uri="{9D8B030D-6E8A-4147-A177-3AD203B41FA5}">
                      <a16:colId xmlns:a16="http://schemas.microsoft.com/office/drawing/2014/main" val="4033739800"/>
                    </a:ext>
                  </a:extLst>
                </a:gridCol>
                <a:gridCol w="605882">
                  <a:extLst>
                    <a:ext uri="{9D8B030D-6E8A-4147-A177-3AD203B41FA5}">
                      <a16:colId xmlns:a16="http://schemas.microsoft.com/office/drawing/2014/main" val="3694723132"/>
                    </a:ext>
                  </a:extLst>
                </a:gridCol>
                <a:gridCol w="302941">
                  <a:extLst>
                    <a:ext uri="{9D8B030D-6E8A-4147-A177-3AD203B41FA5}">
                      <a16:colId xmlns:a16="http://schemas.microsoft.com/office/drawing/2014/main" val="86918332"/>
                    </a:ext>
                  </a:extLst>
                </a:gridCol>
                <a:gridCol w="302941">
                  <a:extLst>
                    <a:ext uri="{9D8B030D-6E8A-4147-A177-3AD203B41FA5}">
                      <a16:colId xmlns:a16="http://schemas.microsoft.com/office/drawing/2014/main" val="1360518857"/>
                    </a:ext>
                  </a:extLst>
                </a:gridCol>
              </a:tblGrid>
              <a:tr h="329263"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 dirty="0"/>
                        <a:t>… …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987565427"/>
                  </a:ext>
                </a:extLst>
              </a:tr>
            </a:tbl>
          </a:graphicData>
        </a:graphic>
      </p:graphicFrame>
      <p:sp>
        <p:nvSpPr>
          <p:cNvPr id="76" name="TextBox 75">
            <a:extLst>
              <a:ext uri="{FF2B5EF4-FFF2-40B4-BE49-F238E27FC236}">
                <a16:creationId xmlns:a16="http://schemas.microsoft.com/office/drawing/2014/main" id="{22AD6A87-A811-B9C4-2560-E0CB06476B63}"/>
              </a:ext>
            </a:extLst>
          </p:cNvPr>
          <p:cNvSpPr txBox="1"/>
          <p:nvPr/>
        </p:nvSpPr>
        <p:spPr>
          <a:xfrm>
            <a:off x="6425519" y="2230483"/>
            <a:ext cx="28245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1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909B4296-66AE-BE85-2FC6-C48F5027BF53}"/>
              </a:ext>
            </a:extLst>
          </p:cNvPr>
          <p:cNvSpPr txBox="1"/>
          <p:nvPr/>
        </p:nvSpPr>
        <p:spPr>
          <a:xfrm>
            <a:off x="6658840" y="2230483"/>
            <a:ext cx="38023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11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9B714488-FFEE-C5DA-5788-B31F24AD6C74}"/>
              </a:ext>
            </a:extLst>
          </p:cNvPr>
          <p:cNvSpPr txBox="1"/>
          <p:nvPr/>
        </p:nvSpPr>
        <p:spPr>
          <a:xfrm>
            <a:off x="7006909" y="2230483"/>
            <a:ext cx="28245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3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5BA75E14-BAD8-3D02-AFBA-F1255D446156}"/>
              </a:ext>
            </a:extLst>
          </p:cNvPr>
          <p:cNvSpPr txBox="1"/>
          <p:nvPr/>
        </p:nvSpPr>
        <p:spPr>
          <a:xfrm>
            <a:off x="7305684" y="2230483"/>
            <a:ext cx="28245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7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836BF96D-E936-AC0E-B65C-F77C76F3D794}"/>
              </a:ext>
            </a:extLst>
          </p:cNvPr>
          <p:cNvSpPr txBox="1"/>
          <p:nvPr/>
        </p:nvSpPr>
        <p:spPr>
          <a:xfrm>
            <a:off x="8257372" y="2226386"/>
            <a:ext cx="28245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0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5DA3D77A-A38B-454D-F957-F0511D3145A9}"/>
              </a:ext>
            </a:extLst>
          </p:cNvPr>
          <p:cNvSpPr txBox="1"/>
          <p:nvPr/>
        </p:nvSpPr>
        <p:spPr>
          <a:xfrm>
            <a:off x="8529106" y="2226386"/>
            <a:ext cx="28245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0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09F0584A-BD45-A57A-6F78-B71873F14A4A}"/>
              </a:ext>
            </a:extLst>
          </p:cNvPr>
          <p:cNvSpPr txBox="1"/>
          <p:nvPr/>
        </p:nvSpPr>
        <p:spPr>
          <a:xfrm>
            <a:off x="6341411" y="1863559"/>
            <a:ext cx="1270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Token index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E3B130DD-4318-DE4A-7FE7-42A86CAB2A25}"/>
              </a:ext>
            </a:extLst>
          </p:cNvPr>
          <p:cNvSpPr txBox="1"/>
          <p:nvPr/>
        </p:nvSpPr>
        <p:spPr>
          <a:xfrm>
            <a:off x="7865219" y="1863559"/>
            <a:ext cx="1034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Paddings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E06F809E-8A5F-A0D3-3143-52D2F5E94B06}"/>
              </a:ext>
            </a:extLst>
          </p:cNvPr>
          <p:cNvSpPr txBox="1"/>
          <p:nvPr/>
        </p:nvSpPr>
        <p:spPr>
          <a:xfrm>
            <a:off x="420098" y="1774325"/>
            <a:ext cx="1000467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b="1" dirty="0"/>
              <a:t>Protein</a:t>
            </a:r>
          </a:p>
        </p:txBody>
      </p:sp>
      <p:sp>
        <p:nvSpPr>
          <p:cNvPr id="85" name="Arrow: Down 84">
            <a:extLst>
              <a:ext uri="{FF2B5EF4-FFF2-40B4-BE49-F238E27FC236}">
                <a16:creationId xmlns:a16="http://schemas.microsoft.com/office/drawing/2014/main" id="{BCFFF52F-16AA-9AD7-06A7-7703F1EA68BE}"/>
              </a:ext>
            </a:extLst>
          </p:cNvPr>
          <p:cNvSpPr/>
          <p:nvPr/>
        </p:nvSpPr>
        <p:spPr>
          <a:xfrm rot="16200000">
            <a:off x="5813186" y="2015731"/>
            <a:ext cx="274320" cy="462088"/>
          </a:xfrm>
          <a:prstGeom prst="downArrow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accent2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10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094F331A-6054-AC2E-DC21-3F49BB714B47}"/>
              </a:ext>
            </a:extLst>
          </p:cNvPr>
          <p:cNvSpPr txBox="1"/>
          <p:nvPr/>
        </p:nvSpPr>
        <p:spPr>
          <a:xfrm>
            <a:off x="253202" y="2748662"/>
            <a:ext cx="860353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NimbusRomNo9L-Regu"/>
              </a:rPr>
              <a:t>20 standard amino acids (</a:t>
            </a:r>
            <a:r>
              <a:rPr lang="en-US" i="1" dirty="0">
                <a:solidFill>
                  <a:schemeClr val="accent2">
                    <a:lumMod val="75000"/>
                  </a:schemeClr>
                </a:solidFill>
                <a:latin typeface="NimbusRomNo9L-Regu"/>
              </a:rPr>
              <a:t>A, R, N, D, …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NimbusRomNo9L-Regu"/>
              </a:rPr>
              <a:t>)</a:t>
            </a:r>
            <a:r>
              <a:rPr lang="en-US" dirty="0">
                <a:latin typeface="NimbusRomNo9L-Regu"/>
              </a:rPr>
              <a:t>,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NimbusRomNo9L-Regu"/>
              </a:rPr>
              <a:t>undefined amino acid (</a:t>
            </a:r>
            <a:r>
              <a:rPr lang="en-US" i="1" dirty="0">
                <a:solidFill>
                  <a:schemeClr val="accent2">
                    <a:lumMod val="75000"/>
                  </a:schemeClr>
                </a:solidFill>
                <a:latin typeface="NimbusRomNo9L-Regu"/>
              </a:rPr>
              <a:t>X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NimbusRomNo9L-Regu"/>
              </a:rPr>
              <a:t>)</a:t>
            </a:r>
            <a:r>
              <a:rPr lang="en-US" dirty="0">
                <a:latin typeface="NimbusRomNo9L-Regu"/>
              </a:rPr>
              <a:t>, and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NimbusRomNo9L-Regu"/>
              </a:rPr>
              <a:t>other amino acids (</a:t>
            </a:r>
            <a:r>
              <a:rPr lang="en-US" i="1" dirty="0">
                <a:solidFill>
                  <a:schemeClr val="accent2">
                    <a:lumMod val="75000"/>
                  </a:schemeClr>
                </a:solidFill>
                <a:latin typeface="NimbusRomNo9L-Regu"/>
              </a:rPr>
              <a:t>OTHER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NimbusRomNo9L-Regu"/>
              </a:rPr>
              <a:t>)</a:t>
            </a:r>
            <a:r>
              <a:rPr lang="en-US" dirty="0">
                <a:latin typeface="NimbusRomNo9L-Regu"/>
              </a:rPr>
              <a:t>.</a:t>
            </a:r>
            <a:endParaRPr lang="en-US" dirty="0"/>
          </a:p>
        </p:txBody>
      </p:sp>
      <p:sp>
        <p:nvSpPr>
          <p:cNvPr id="89" name="Rectangle: Rounded Corners 88">
            <a:extLst>
              <a:ext uri="{FF2B5EF4-FFF2-40B4-BE49-F238E27FC236}">
                <a16:creationId xmlns:a16="http://schemas.microsoft.com/office/drawing/2014/main" id="{ADE00141-0A96-723E-A469-0522498DE54F}"/>
              </a:ext>
            </a:extLst>
          </p:cNvPr>
          <p:cNvSpPr/>
          <p:nvPr/>
        </p:nvSpPr>
        <p:spPr>
          <a:xfrm>
            <a:off x="128769" y="4362622"/>
            <a:ext cx="8881882" cy="104775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9ECF2503-B982-E2E0-95B7-B98C4A82C321}"/>
              </a:ext>
            </a:extLst>
          </p:cNvPr>
          <p:cNvCxnSpPr/>
          <p:nvPr/>
        </p:nvCxnSpPr>
        <p:spPr>
          <a:xfrm>
            <a:off x="378254" y="4922557"/>
            <a:ext cx="253746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133CDDE0-984E-523F-CC6F-A3798FE0D7EE}"/>
              </a:ext>
            </a:extLst>
          </p:cNvPr>
          <p:cNvSpPr txBox="1"/>
          <p:nvPr/>
        </p:nvSpPr>
        <p:spPr>
          <a:xfrm>
            <a:off x="309430" y="4964835"/>
            <a:ext cx="27273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MSFNAKDVKQKCQVAA … …</a:t>
            </a:r>
          </a:p>
        </p:txBody>
      </p:sp>
      <p:sp>
        <p:nvSpPr>
          <p:cNvPr id="92" name="Arrow: Down 91">
            <a:extLst>
              <a:ext uri="{FF2B5EF4-FFF2-40B4-BE49-F238E27FC236}">
                <a16:creationId xmlns:a16="http://schemas.microsoft.com/office/drawing/2014/main" id="{66C8294E-6113-0709-CE87-20069674433D}"/>
              </a:ext>
            </a:extLst>
          </p:cNvPr>
          <p:cNvSpPr/>
          <p:nvPr/>
        </p:nvSpPr>
        <p:spPr>
          <a:xfrm rot="16200000">
            <a:off x="3217506" y="4691513"/>
            <a:ext cx="274320" cy="462088"/>
          </a:xfrm>
          <a:prstGeom prst="downArrow">
            <a:avLst/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chemeClr val="accent4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100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B6A6331A-C5CB-D6EE-7B84-A5C057113AC5}"/>
              </a:ext>
            </a:extLst>
          </p:cNvPr>
          <p:cNvSpPr txBox="1"/>
          <p:nvPr/>
        </p:nvSpPr>
        <p:spPr>
          <a:xfrm>
            <a:off x="3622897" y="4749432"/>
            <a:ext cx="20801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[M] </a:t>
            </a:r>
            <a:r>
              <a:rPr lang="en-US" dirty="0">
                <a:solidFill>
                  <a:srgbClr val="7030A0"/>
                </a:solidFill>
              </a:rPr>
              <a:t>[SF] </a:t>
            </a:r>
            <a:r>
              <a:rPr lang="en-US" dirty="0">
                <a:solidFill>
                  <a:srgbClr val="FF0000"/>
                </a:solidFill>
              </a:rPr>
              <a:t>[NAKD]</a:t>
            </a:r>
            <a:r>
              <a:rPr lang="en-US" dirty="0"/>
              <a:t> …</a:t>
            </a:r>
          </a:p>
        </p:txBody>
      </p:sp>
      <p:graphicFrame>
        <p:nvGraphicFramePr>
          <p:cNvPr id="94" name="Table 126">
            <a:extLst>
              <a:ext uri="{FF2B5EF4-FFF2-40B4-BE49-F238E27FC236}">
                <a16:creationId xmlns:a16="http://schemas.microsoft.com/office/drawing/2014/main" id="{43F4A04E-A1AD-663C-7099-46E898B04F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53990"/>
              </p:ext>
            </p:extLst>
          </p:nvPr>
        </p:nvGraphicFramePr>
        <p:xfrm>
          <a:off x="6392150" y="4890579"/>
          <a:ext cx="2423528" cy="329263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302941">
                  <a:extLst>
                    <a:ext uri="{9D8B030D-6E8A-4147-A177-3AD203B41FA5}">
                      <a16:colId xmlns:a16="http://schemas.microsoft.com/office/drawing/2014/main" val="405633771"/>
                    </a:ext>
                  </a:extLst>
                </a:gridCol>
                <a:gridCol w="302941">
                  <a:extLst>
                    <a:ext uri="{9D8B030D-6E8A-4147-A177-3AD203B41FA5}">
                      <a16:colId xmlns:a16="http://schemas.microsoft.com/office/drawing/2014/main" val="1148183450"/>
                    </a:ext>
                  </a:extLst>
                </a:gridCol>
                <a:gridCol w="302941">
                  <a:extLst>
                    <a:ext uri="{9D8B030D-6E8A-4147-A177-3AD203B41FA5}">
                      <a16:colId xmlns:a16="http://schemas.microsoft.com/office/drawing/2014/main" val="1668919492"/>
                    </a:ext>
                  </a:extLst>
                </a:gridCol>
                <a:gridCol w="302941">
                  <a:extLst>
                    <a:ext uri="{9D8B030D-6E8A-4147-A177-3AD203B41FA5}">
                      <a16:colId xmlns:a16="http://schemas.microsoft.com/office/drawing/2014/main" val="4033739800"/>
                    </a:ext>
                  </a:extLst>
                </a:gridCol>
                <a:gridCol w="605882">
                  <a:extLst>
                    <a:ext uri="{9D8B030D-6E8A-4147-A177-3AD203B41FA5}">
                      <a16:colId xmlns:a16="http://schemas.microsoft.com/office/drawing/2014/main" val="3694723132"/>
                    </a:ext>
                  </a:extLst>
                </a:gridCol>
                <a:gridCol w="302941">
                  <a:extLst>
                    <a:ext uri="{9D8B030D-6E8A-4147-A177-3AD203B41FA5}">
                      <a16:colId xmlns:a16="http://schemas.microsoft.com/office/drawing/2014/main" val="86918332"/>
                    </a:ext>
                  </a:extLst>
                </a:gridCol>
                <a:gridCol w="302941">
                  <a:extLst>
                    <a:ext uri="{9D8B030D-6E8A-4147-A177-3AD203B41FA5}">
                      <a16:colId xmlns:a16="http://schemas.microsoft.com/office/drawing/2014/main" val="1360518857"/>
                    </a:ext>
                  </a:extLst>
                </a:gridCol>
              </a:tblGrid>
              <a:tr h="329263"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 dirty="0"/>
                        <a:t>… …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987565427"/>
                  </a:ext>
                </a:extLst>
              </a:tr>
            </a:tbl>
          </a:graphicData>
        </a:graphic>
      </p:graphicFrame>
      <p:sp>
        <p:nvSpPr>
          <p:cNvPr id="95" name="TextBox 94">
            <a:extLst>
              <a:ext uri="{FF2B5EF4-FFF2-40B4-BE49-F238E27FC236}">
                <a16:creationId xmlns:a16="http://schemas.microsoft.com/office/drawing/2014/main" id="{1472ACBF-1F3C-7C23-EF85-19CC27CD2E17}"/>
              </a:ext>
            </a:extLst>
          </p:cNvPr>
          <p:cNvSpPr txBox="1"/>
          <p:nvPr/>
        </p:nvSpPr>
        <p:spPr>
          <a:xfrm>
            <a:off x="6369428" y="4915790"/>
            <a:ext cx="38023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63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ACBF2E06-7F3A-65EE-716C-8395B0F62205}"/>
              </a:ext>
            </a:extLst>
          </p:cNvPr>
          <p:cNvSpPr txBox="1"/>
          <p:nvPr/>
        </p:nvSpPr>
        <p:spPr>
          <a:xfrm>
            <a:off x="6642702" y="4915790"/>
            <a:ext cx="44916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432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86CC98F2-9DCA-EDEA-8646-4308D535770D}"/>
              </a:ext>
            </a:extLst>
          </p:cNvPr>
          <p:cNvSpPr txBox="1"/>
          <p:nvPr/>
        </p:nvSpPr>
        <p:spPr>
          <a:xfrm>
            <a:off x="7013360" y="4915790"/>
            <a:ext cx="38023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12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8ACEFF5A-C1AD-2304-1FFB-3A79085981D1}"/>
              </a:ext>
            </a:extLst>
          </p:cNvPr>
          <p:cNvSpPr txBox="1"/>
          <p:nvPr/>
        </p:nvSpPr>
        <p:spPr>
          <a:xfrm>
            <a:off x="7286634" y="4915790"/>
            <a:ext cx="38023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11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10FCD64A-60B8-C548-9BDA-79A4DC29C849}"/>
              </a:ext>
            </a:extLst>
          </p:cNvPr>
          <p:cNvSpPr txBox="1"/>
          <p:nvPr/>
        </p:nvSpPr>
        <p:spPr>
          <a:xfrm>
            <a:off x="8257372" y="4902168"/>
            <a:ext cx="28245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0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2DA06C59-16E6-74E2-6901-9E1EC334E6B0}"/>
              </a:ext>
            </a:extLst>
          </p:cNvPr>
          <p:cNvSpPr txBox="1"/>
          <p:nvPr/>
        </p:nvSpPr>
        <p:spPr>
          <a:xfrm>
            <a:off x="8529106" y="4902168"/>
            <a:ext cx="28245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0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F37F483B-3164-5B4A-DD79-976AA9E5BB6B}"/>
              </a:ext>
            </a:extLst>
          </p:cNvPr>
          <p:cNvSpPr txBox="1"/>
          <p:nvPr/>
        </p:nvSpPr>
        <p:spPr>
          <a:xfrm>
            <a:off x="6341411" y="4539342"/>
            <a:ext cx="1270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Token index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975E656A-C4BF-365C-BA0D-681D5D8BD51F}"/>
              </a:ext>
            </a:extLst>
          </p:cNvPr>
          <p:cNvSpPr txBox="1"/>
          <p:nvPr/>
        </p:nvSpPr>
        <p:spPr>
          <a:xfrm>
            <a:off x="7865219" y="4539342"/>
            <a:ext cx="1034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Paddings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0F7F6622-E576-5560-1CBD-363B695B542C}"/>
              </a:ext>
            </a:extLst>
          </p:cNvPr>
          <p:cNvSpPr txBox="1"/>
          <p:nvPr/>
        </p:nvSpPr>
        <p:spPr>
          <a:xfrm>
            <a:off x="420098" y="4450107"/>
            <a:ext cx="1000467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b="1" dirty="0"/>
              <a:t>Protein</a:t>
            </a:r>
          </a:p>
        </p:txBody>
      </p:sp>
      <p:sp>
        <p:nvSpPr>
          <p:cNvPr id="104" name="Arrow: Down 103">
            <a:extLst>
              <a:ext uri="{FF2B5EF4-FFF2-40B4-BE49-F238E27FC236}">
                <a16:creationId xmlns:a16="http://schemas.microsoft.com/office/drawing/2014/main" id="{6F650E3F-F2BB-5B84-6336-AF78422F9F5F}"/>
              </a:ext>
            </a:extLst>
          </p:cNvPr>
          <p:cNvSpPr/>
          <p:nvPr/>
        </p:nvSpPr>
        <p:spPr>
          <a:xfrm rot="16200000">
            <a:off x="5813186" y="4691513"/>
            <a:ext cx="274320" cy="462088"/>
          </a:xfrm>
          <a:prstGeom prst="downArrow">
            <a:avLst/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chemeClr val="accent4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100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37533F52-1C9A-EFD7-58DF-38305C845174}"/>
              </a:ext>
            </a:extLst>
          </p:cNvPr>
          <p:cNvSpPr txBox="1"/>
          <p:nvPr/>
        </p:nvSpPr>
        <p:spPr>
          <a:xfrm>
            <a:off x="199399" y="3494956"/>
            <a:ext cx="607200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600" b="1"/>
            </a:lvl1pPr>
          </a:lstStyle>
          <a:p>
            <a:r>
              <a:rPr lang="pt-BR" altLang="zh-CN" sz="2700" dirty="0">
                <a:solidFill>
                  <a:srgbClr val="701944"/>
                </a:solidFill>
              </a:rPr>
              <a:t>Amino acids byte pair encoding tokenizer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81D3EC22-7784-C797-EAB3-61C763E60D53}"/>
              </a:ext>
            </a:extLst>
          </p:cNvPr>
          <p:cNvSpPr txBox="1"/>
          <p:nvPr/>
        </p:nvSpPr>
        <p:spPr>
          <a:xfrm>
            <a:off x="301891" y="5415642"/>
            <a:ext cx="78249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dirty="0">
                <a:latin typeface="SFRM1000"/>
              </a:rPr>
              <a:t>Amino acids BPE vocabulary: </a:t>
            </a:r>
            <a:r>
              <a:rPr lang="en-US" i="1" dirty="0">
                <a:latin typeface="SFRM1000"/>
              </a:rPr>
              <a:t>count the most frequent amino acid combinations.</a:t>
            </a:r>
            <a:endParaRPr lang="en-US" i="1" dirty="0"/>
          </a:p>
        </p:txBody>
      </p:sp>
      <p:cxnSp>
        <p:nvCxnSpPr>
          <p:cNvPr id="3" name="直接连接符 27">
            <a:extLst>
              <a:ext uri="{FF2B5EF4-FFF2-40B4-BE49-F238E27FC236}">
                <a16:creationId xmlns:a16="http://schemas.microsoft.com/office/drawing/2014/main" id="{A1416EEF-416B-8C20-A50E-75458A9A06C7}"/>
              </a:ext>
            </a:extLst>
          </p:cNvPr>
          <p:cNvCxnSpPr/>
          <p:nvPr/>
        </p:nvCxnSpPr>
        <p:spPr>
          <a:xfrm>
            <a:off x="199399" y="1308813"/>
            <a:ext cx="6892465" cy="17921"/>
          </a:xfrm>
          <a:prstGeom prst="line">
            <a:avLst/>
          </a:prstGeom>
          <a:ln w="19050">
            <a:solidFill>
              <a:srgbClr val="7019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27">
            <a:extLst>
              <a:ext uri="{FF2B5EF4-FFF2-40B4-BE49-F238E27FC236}">
                <a16:creationId xmlns:a16="http://schemas.microsoft.com/office/drawing/2014/main" id="{7B6E5250-26C9-78A1-D0C2-75D3BC87177E}"/>
              </a:ext>
            </a:extLst>
          </p:cNvPr>
          <p:cNvCxnSpPr/>
          <p:nvPr/>
        </p:nvCxnSpPr>
        <p:spPr>
          <a:xfrm>
            <a:off x="224768" y="4086545"/>
            <a:ext cx="6892465" cy="17921"/>
          </a:xfrm>
          <a:prstGeom prst="line">
            <a:avLst/>
          </a:prstGeom>
          <a:ln w="19050">
            <a:solidFill>
              <a:srgbClr val="7019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3834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DD4B2EC-FF14-0E9E-895A-AC8E1FAD68EE}"/>
              </a:ext>
            </a:extLst>
          </p:cNvPr>
          <p:cNvSpPr txBox="1"/>
          <p:nvPr/>
        </p:nvSpPr>
        <p:spPr>
          <a:xfrm>
            <a:off x="128769" y="381566"/>
            <a:ext cx="444323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600" b="1"/>
            </a:lvl1pPr>
          </a:lstStyle>
          <a:p>
            <a:r>
              <a:rPr lang="pt-BR" altLang="zh-CN" sz="2700" dirty="0">
                <a:solidFill>
                  <a:srgbClr val="701944"/>
                </a:solidFill>
              </a:rPr>
              <a:t>Protein cluster (PC) tokenizer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D9A0B68D-8D5E-5064-2567-39169DB24DC5}"/>
              </a:ext>
            </a:extLst>
          </p:cNvPr>
          <p:cNvSpPr/>
          <p:nvPr/>
        </p:nvSpPr>
        <p:spPr>
          <a:xfrm>
            <a:off x="131059" y="3412245"/>
            <a:ext cx="8881882" cy="1409700"/>
          </a:xfrm>
          <a:prstGeom prst="roundRect">
            <a:avLst>
              <a:gd name="adj" fmla="val 8892"/>
            </a:avLst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1B9E4259-F8A1-7056-B1C0-8298FDBCDA08}"/>
              </a:ext>
            </a:extLst>
          </p:cNvPr>
          <p:cNvSpPr/>
          <p:nvPr/>
        </p:nvSpPr>
        <p:spPr>
          <a:xfrm rot="16200000">
            <a:off x="3196350" y="3502212"/>
            <a:ext cx="274320" cy="1361613"/>
          </a:xfrm>
          <a:prstGeom prst="downArrow">
            <a:avLst/>
          </a:prstGeom>
          <a:solidFill>
            <a:schemeClr val="accent6">
              <a:lumMod val="60000"/>
              <a:lumOff val="40000"/>
            </a:schemeClr>
          </a:solidFill>
          <a:ln w="19050">
            <a:solidFill>
              <a:schemeClr val="accent6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100"/>
          </a:p>
        </p:txBody>
      </p:sp>
      <p:graphicFrame>
        <p:nvGraphicFramePr>
          <p:cNvPr id="8" name="Table 126">
            <a:extLst>
              <a:ext uri="{FF2B5EF4-FFF2-40B4-BE49-F238E27FC236}">
                <a16:creationId xmlns:a16="http://schemas.microsoft.com/office/drawing/2014/main" id="{8B773824-DCA0-EE2F-4D61-472C70DBDD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2928536"/>
              </p:ext>
            </p:extLst>
          </p:nvPr>
        </p:nvGraphicFramePr>
        <p:xfrm>
          <a:off x="6392150" y="3888900"/>
          <a:ext cx="2423528" cy="329263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302941">
                  <a:extLst>
                    <a:ext uri="{9D8B030D-6E8A-4147-A177-3AD203B41FA5}">
                      <a16:colId xmlns:a16="http://schemas.microsoft.com/office/drawing/2014/main" val="405633771"/>
                    </a:ext>
                  </a:extLst>
                </a:gridCol>
                <a:gridCol w="302941">
                  <a:extLst>
                    <a:ext uri="{9D8B030D-6E8A-4147-A177-3AD203B41FA5}">
                      <a16:colId xmlns:a16="http://schemas.microsoft.com/office/drawing/2014/main" val="1148183450"/>
                    </a:ext>
                  </a:extLst>
                </a:gridCol>
                <a:gridCol w="302941">
                  <a:extLst>
                    <a:ext uri="{9D8B030D-6E8A-4147-A177-3AD203B41FA5}">
                      <a16:colId xmlns:a16="http://schemas.microsoft.com/office/drawing/2014/main" val="1668919492"/>
                    </a:ext>
                  </a:extLst>
                </a:gridCol>
                <a:gridCol w="302941">
                  <a:extLst>
                    <a:ext uri="{9D8B030D-6E8A-4147-A177-3AD203B41FA5}">
                      <a16:colId xmlns:a16="http://schemas.microsoft.com/office/drawing/2014/main" val="4033739800"/>
                    </a:ext>
                  </a:extLst>
                </a:gridCol>
                <a:gridCol w="605882">
                  <a:extLst>
                    <a:ext uri="{9D8B030D-6E8A-4147-A177-3AD203B41FA5}">
                      <a16:colId xmlns:a16="http://schemas.microsoft.com/office/drawing/2014/main" val="3694723132"/>
                    </a:ext>
                  </a:extLst>
                </a:gridCol>
                <a:gridCol w="302941">
                  <a:extLst>
                    <a:ext uri="{9D8B030D-6E8A-4147-A177-3AD203B41FA5}">
                      <a16:colId xmlns:a16="http://schemas.microsoft.com/office/drawing/2014/main" val="86918332"/>
                    </a:ext>
                  </a:extLst>
                </a:gridCol>
                <a:gridCol w="302941">
                  <a:extLst>
                    <a:ext uri="{9D8B030D-6E8A-4147-A177-3AD203B41FA5}">
                      <a16:colId xmlns:a16="http://schemas.microsoft.com/office/drawing/2014/main" val="1360518857"/>
                    </a:ext>
                  </a:extLst>
                </a:gridCol>
              </a:tblGrid>
              <a:tr h="329263"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 dirty="0"/>
                        <a:t>… …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987565427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3C77A998-F4CB-0051-3D71-5C52990DD06B}"/>
              </a:ext>
            </a:extLst>
          </p:cNvPr>
          <p:cNvSpPr txBox="1"/>
          <p:nvPr/>
        </p:nvSpPr>
        <p:spPr>
          <a:xfrm>
            <a:off x="6338233" y="3917055"/>
            <a:ext cx="44916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212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928F888-EF6E-CD4B-10DC-1611D12D0518}"/>
              </a:ext>
            </a:extLst>
          </p:cNvPr>
          <p:cNvSpPr txBox="1"/>
          <p:nvPr/>
        </p:nvSpPr>
        <p:spPr>
          <a:xfrm>
            <a:off x="6677890" y="3904586"/>
            <a:ext cx="38023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14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E58FA35-D8A9-E68A-2D6A-BB32E9129195}"/>
              </a:ext>
            </a:extLst>
          </p:cNvPr>
          <p:cNvSpPr txBox="1"/>
          <p:nvPr/>
        </p:nvSpPr>
        <p:spPr>
          <a:xfrm>
            <a:off x="7006909" y="3904586"/>
            <a:ext cx="38023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31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30611B-2CE8-236F-FEC7-626C797DFD3D}"/>
              </a:ext>
            </a:extLst>
          </p:cNvPr>
          <p:cNvSpPr txBox="1"/>
          <p:nvPr/>
        </p:nvSpPr>
        <p:spPr>
          <a:xfrm>
            <a:off x="7305684" y="3904586"/>
            <a:ext cx="38023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78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FC2701C-01F7-9E5B-0049-E31F0D48D459}"/>
              </a:ext>
            </a:extLst>
          </p:cNvPr>
          <p:cNvSpPr txBox="1"/>
          <p:nvPr/>
        </p:nvSpPr>
        <p:spPr>
          <a:xfrm>
            <a:off x="8257372" y="3900489"/>
            <a:ext cx="28245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1AC1FD2-6728-4F9D-F806-67C1B2E5D5D9}"/>
              </a:ext>
            </a:extLst>
          </p:cNvPr>
          <p:cNvSpPr txBox="1"/>
          <p:nvPr/>
        </p:nvSpPr>
        <p:spPr>
          <a:xfrm>
            <a:off x="8529106" y="3900489"/>
            <a:ext cx="28245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990607E-C1D0-4073-4BF4-18565DD30215}"/>
              </a:ext>
            </a:extLst>
          </p:cNvPr>
          <p:cNvSpPr txBox="1"/>
          <p:nvPr/>
        </p:nvSpPr>
        <p:spPr>
          <a:xfrm>
            <a:off x="6341411" y="3537662"/>
            <a:ext cx="1270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Token index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8B73DA4-CAE7-C840-77ED-D81488BC6868}"/>
              </a:ext>
            </a:extLst>
          </p:cNvPr>
          <p:cNvSpPr txBox="1"/>
          <p:nvPr/>
        </p:nvSpPr>
        <p:spPr>
          <a:xfrm>
            <a:off x="7865219" y="3537662"/>
            <a:ext cx="1034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Paddings</a:t>
            </a:r>
          </a:p>
        </p:txBody>
      </p:sp>
      <p:sp>
        <p:nvSpPr>
          <p:cNvPr id="18" name="Arrow: Down 17">
            <a:extLst>
              <a:ext uri="{FF2B5EF4-FFF2-40B4-BE49-F238E27FC236}">
                <a16:creationId xmlns:a16="http://schemas.microsoft.com/office/drawing/2014/main" id="{57AE9C9C-6E4F-FC66-CF7F-8389B969D6A1}"/>
              </a:ext>
            </a:extLst>
          </p:cNvPr>
          <p:cNvSpPr/>
          <p:nvPr/>
        </p:nvSpPr>
        <p:spPr>
          <a:xfrm rot="16200000">
            <a:off x="5946536" y="3689834"/>
            <a:ext cx="274320" cy="462088"/>
          </a:xfrm>
          <a:prstGeom prst="downArrow">
            <a:avLst/>
          </a:prstGeom>
          <a:solidFill>
            <a:schemeClr val="accent6">
              <a:lumMod val="60000"/>
              <a:lumOff val="40000"/>
            </a:schemeClr>
          </a:solidFill>
          <a:ln w="19050">
            <a:solidFill>
              <a:schemeClr val="accent6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100"/>
          </a:p>
        </p:txBody>
      </p:sp>
      <p:sp>
        <p:nvSpPr>
          <p:cNvPr id="21" name="Flowchart: Magnetic Disk 20">
            <a:extLst>
              <a:ext uri="{FF2B5EF4-FFF2-40B4-BE49-F238E27FC236}">
                <a16:creationId xmlns:a16="http://schemas.microsoft.com/office/drawing/2014/main" id="{03841A95-F615-BF58-18B3-206E0C3D09F5}"/>
              </a:ext>
            </a:extLst>
          </p:cNvPr>
          <p:cNvSpPr/>
          <p:nvPr/>
        </p:nvSpPr>
        <p:spPr>
          <a:xfrm>
            <a:off x="2775964" y="3455471"/>
            <a:ext cx="1053028" cy="582385"/>
          </a:xfrm>
          <a:prstGeom prst="flowChartMagneticDisk">
            <a:avLst/>
          </a:prstGeom>
          <a:solidFill>
            <a:srgbClr val="EADCF4"/>
          </a:solidFill>
          <a:ln w="1905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1AD2DB3-5A06-BABF-C188-281267470DC8}"/>
              </a:ext>
            </a:extLst>
          </p:cNvPr>
          <p:cNvSpPr txBox="1"/>
          <p:nvPr/>
        </p:nvSpPr>
        <p:spPr>
          <a:xfrm>
            <a:off x="2730389" y="3641067"/>
            <a:ext cx="1162214" cy="4047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1200"/>
              </a:lnSpc>
            </a:pPr>
            <a:r>
              <a:rPr lang="en-US" sz="1275" dirty="0"/>
              <a:t>Protein cluster database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C2795ED-44AE-5097-0E60-DD492E2ECC11}"/>
              </a:ext>
            </a:extLst>
          </p:cNvPr>
          <p:cNvSpPr txBox="1"/>
          <p:nvPr/>
        </p:nvSpPr>
        <p:spPr>
          <a:xfrm>
            <a:off x="2706905" y="4232318"/>
            <a:ext cx="101162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 i="1" dirty="0"/>
              <a:t>Alignment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F34986B-F2BC-8AB6-969A-DC0BF30A86B6}"/>
              </a:ext>
            </a:extLst>
          </p:cNvPr>
          <p:cNvSpPr txBox="1"/>
          <p:nvPr/>
        </p:nvSpPr>
        <p:spPr>
          <a:xfrm>
            <a:off x="3944108" y="3513644"/>
            <a:ext cx="1954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Protein</a:t>
            </a:r>
            <a:r>
              <a:rPr lang="en-US" baseline="-25000" dirty="0"/>
              <a:t>1</a:t>
            </a:r>
            <a:r>
              <a:rPr lang="en-US" dirty="0"/>
              <a:t> --- PC</a:t>
            </a:r>
            <a:r>
              <a:rPr lang="en-US" baseline="-25000" dirty="0"/>
              <a:t>212</a:t>
            </a:r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8ABF9E0-C370-E6C2-37D6-977F2872A664}"/>
              </a:ext>
            </a:extLst>
          </p:cNvPr>
          <p:cNvSpPr txBox="1"/>
          <p:nvPr/>
        </p:nvSpPr>
        <p:spPr>
          <a:xfrm>
            <a:off x="3947913" y="3972136"/>
            <a:ext cx="2077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Protein</a:t>
            </a:r>
            <a:r>
              <a:rPr lang="en-US" baseline="-25000" dirty="0"/>
              <a:t>2</a:t>
            </a:r>
            <a:r>
              <a:rPr lang="en-US" dirty="0"/>
              <a:t> --- PC</a:t>
            </a:r>
            <a:r>
              <a:rPr lang="en-US" baseline="-25000" dirty="0"/>
              <a:t>14</a:t>
            </a:r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26C266D-1E27-7F64-F12F-6C3A724E6710}"/>
              </a:ext>
            </a:extLst>
          </p:cNvPr>
          <p:cNvSpPr txBox="1"/>
          <p:nvPr/>
        </p:nvSpPr>
        <p:spPr>
          <a:xfrm>
            <a:off x="5255325" y="4160267"/>
            <a:ext cx="581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 …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A47E3C1-82CA-849F-EE8D-B1FE4C03A3B7}"/>
              </a:ext>
            </a:extLst>
          </p:cNvPr>
          <p:cNvSpPr txBox="1"/>
          <p:nvPr/>
        </p:nvSpPr>
        <p:spPr>
          <a:xfrm>
            <a:off x="1961385" y="3761767"/>
            <a:ext cx="54864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/>
              <a:t>… …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6D7F7DF-1C4E-7630-65B8-A4B53AECD9E1}"/>
              </a:ext>
            </a:extLst>
          </p:cNvPr>
          <p:cNvCxnSpPr/>
          <p:nvPr/>
        </p:nvCxnSpPr>
        <p:spPr>
          <a:xfrm>
            <a:off x="360292" y="3828416"/>
            <a:ext cx="212598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F6C60E41-3288-A168-EAB7-A4EC9ED1D93A}"/>
              </a:ext>
            </a:extLst>
          </p:cNvPr>
          <p:cNvCxnSpPr>
            <a:cxnSpLocks/>
          </p:cNvCxnSpPr>
          <p:nvPr/>
        </p:nvCxnSpPr>
        <p:spPr>
          <a:xfrm>
            <a:off x="468391" y="3948407"/>
            <a:ext cx="548640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87988221-0FCF-2C1D-DACA-1D546A5F4BB1}"/>
              </a:ext>
            </a:extLst>
          </p:cNvPr>
          <p:cNvCxnSpPr>
            <a:cxnSpLocks/>
          </p:cNvCxnSpPr>
          <p:nvPr/>
        </p:nvCxnSpPr>
        <p:spPr>
          <a:xfrm>
            <a:off x="1238946" y="3948407"/>
            <a:ext cx="411480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79564034-C705-2943-74FE-EFDA37D0E1B1}"/>
              </a:ext>
            </a:extLst>
          </p:cNvPr>
          <p:cNvSpPr txBox="1"/>
          <p:nvPr/>
        </p:nvSpPr>
        <p:spPr>
          <a:xfrm>
            <a:off x="244813" y="3951063"/>
            <a:ext cx="99413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50" dirty="0"/>
              <a:t>Protein</a:t>
            </a:r>
            <a:r>
              <a:rPr lang="en-US" sz="1650" baseline="-25000" dirty="0"/>
              <a:t>1</a:t>
            </a:r>
            <a:endParaRPr lang="en-US" sz="165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79F3473-CCD5-EA65-822E-9BCBF552F04D}"/>
              </a:ext>
            </a:extLst>
          </p:cNvPr>
          <p:cNvSpPr txBox="1"/>
          <p:nvPr/>
        </p:nvSpPr>
        <p:spPr>
          <a:xfrm>
            <a:off x="1159787" y="3951063"/>
            <a:ext cx="1019131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50" dirty="0"/>
              <a:t>Protein</a:t>
            </a:r>
            <a:r>
              <a:rPr lang="en-US" sz="1650" baseline="-25000" dirty="0"/>
              <a:t>2</a:t>
            </a:r>
            <a:endParaRPr lang="en-US" sz="165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83B78BE-2C6E-BB60-49C8-0A2BE5C232EB}"/>
              </a:ext>
            </a:extLst>
          </p:cNvPr>
          <p:cNvSpPr txBox="1"/>
          <p:nvPr/>
        </p:nvSpPr>
        <p:spPr>
          <a:xfrm>
            <a:off x="346702" y="3470298"/>
            <a:ext cx="1663415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50" dirty="0"/>
              <a:t>Input sequence</a:t>
            </a:r>
            <a:endParaRPr lang="en-US" sz="1650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0008A3B-4CCE-8F83-4EA4-0FBE0537850B}"/>
              </a:ext>
            </a:extLst>
          </p:cNvPr>
          <p:cNvSpPr txBox="1"/>
          <p:nvPr/>
        </p:nvSpPr>
        <p:spPr>
          <a:xfrm>
            <a:off x="388617" y="5235603"/>
            <a:ext cx="791067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dirty="0">
                <a:solidFill>
                  <a:srgbClr val="00B050"/>
                </a:solidFill>
                <a:latin typeface="SFRM1000"/>
              </a:rPr>
              <a:t>- Learn the importance of proteins</a:t>
            </a:r>
          </a:p>
          <a:p>
            <a:pPr algn="l"/>
            <a:r>
              <a:rPr lang="en-US" dirty="0">
                <a:solidFill>
                  <a:srgbClr val="00B050"/>
                </a:solidFill>
                <a:latin typeface="SFRM1000"/>
              </a:rPr>
              <a:t>- Capture the correlation between different proteins </a:t>
            </a:r>
            <a:endParaRPr lang="en-US" dirty="0">
              <a:solidFill>
                <a:srgbClr val="00B050"/>
              </a:solidFill>
            </a:endParaRPr>
          </a:p>
        </p:txBody>
      </p:sp>
      <p:cxnSp>
        <p:nvCxnSpPr>
          <p:cNvPr id="3" name="直接连接符 27">
            <a:extLst>
              <a:ext uri="{FF2B5EF4-FFF2-40B4-BE49-F238E27FC236}">
                <a16:creationId xmlns:a16="http://schemas.microsoft.com/office/drawing/2014/main" id="{98FC2BE2-F04E-EF99-A2D1-F2A405FF9EAD}"/>
              </a:ext>
            </a:extLst>
          </p:cNvPr>
          <p:cNvCxnSpPr/>
          <p:nvPr/>
        </p:nvCxnSpPr>
        <p:spPr>
          <a:xfrm>
            <a:off x="244813" y="873595"/>
            <a:ext cx="6892465" cy="17921"/>
          </a:xfrm>
          <a:prstGeom prst="line">
            <a:avLst/>
          </a:prstGeom>
          <a:ln w="19050">
            <a:solidFill>
              <a:srgbClr val="7019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图片 4">
            <a:extLst>
              <a:ext uri="{FF2B5EF4-FFF2-40B4-BE49-F238E27FC236}">
                <a16:creationId xmlns:a16="http://schemas.microsoft.com/office/drawing/2014/main" id="{660C3BA4-D22C-5241-B292-E01D05D3D3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012" y="1385873"/>
            <a:ext cx="8031975" cy="13060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ight Arrow 4">
            <a:extLst>
              <a:ext uri="{FF2B5EF4-FFF2-40B4-BE49-F238E27FC236}">
                <a16:creationId xmlns:a16="http://schemas.microsoft.com/office/drawing/2014/main" id="{30452A3F-3441-B94A-8F9B-67342C4F7C6B}"/>
              </a:ext>
            </a:extLst>
          </p:cNvPr>
          <p:cNvSpPr/>
          <p:nvPr/>
        </p:nvSpPr>
        <p:spPr>
          <a:xfrm rot="5400000">
            <a:off x="2981663" y="2959002"/>
            <a:ext cx="641630" cy="2568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1396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5DC4A1FF-14F4-214A-AAE3-366D936933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3315217" y="4746652"/>
            <a:ext cx="1546985" cy="56932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ECFEE00-E72C-7742-A7E7-6C8F3384F5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5003684" y="3468469"/>
            <a:ext cx="1304925" cy="56932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5463915-5058-D349-97F3-8976C18815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4164" y="2586169"/>
            <a:ext cx="1304925" cy="56932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FEBD80-0D55-2340-842B-1A659FB43D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04" y="404664"/>
            <a:ext cx="8789711" cy="1143000"/>
          </a:xfrm>
        </p:spPr>
        <p:txBody>
          <a:bodyPr>
            <a:normAutofit fontScale="90000"/>
          </a:bodyPr>
          <a:lstStyle/>
          <a:p>
            <a:r>
              <a:rPr lang="en-US" sz="3200" b="1" dirty="0">
                <a:latin typeface="+mn-lt"/>
              </a:rPr>
              <a:t>Yanni Sun</a:t>
            </a:r>
            <a:r>
              <a:rPr lang="en-US" sz="3200" dirty="0">
                <a:latin typeface="+mn-lt"/>
              </a:rPr>
              <a:t>, PhD in Computer Science &amp; Engineering, research area: bioinformatics, sequence analysis, application of deep learning for genomic data analysis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816B8A-46A3-A744-94CF-980D44DF89D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5424" y="2125266"/>
            <a:ext cx="2328650" cy="15500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05287C-3066-B84E-8255-B846E43AE7D3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34416" y="2039053"/>
            <a:ext cx="2363949" cy="152143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BA20165-19AC-DE49-BB21-D6FEC0F796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8365" y="2337429"/>
            <a:ext cx="1066800" cy="1066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9B1A994-2BE0-0540-BB50-7B4E9E3399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97214" y="4470403"/>
            <a:ext cx="1066800" cy="1066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CFA8952-3892-0E4F-B0A8-7C14DCFD5AE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88302" y="4311663"/>
            <a:ext cx="2443463" cy="1439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1656351-ACB3-A54B-A24B-3DAE3B232F47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81028" y="4059185"/>
            <a:ext cx="1002818" cy="80225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F62F9FD-3D9D-F948-9CDD-5BC5FAADA63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1110" y="4463658"/>
            <a:ext cx="3619500" cy="1270000"/>
          </a:xfrm>
          <a:prstGeom prst="rect">
            <a:avLst/>
          </a:prstGeom>
        </p:spPr>
      </p:pic>
      <p:sp>
        <p:nvSpPr>
          <p:cNvPr id="10" name="灯片编号占位符 9">
            <a:extLst>
              <a:ext uri="{FF2B5EF4-FFF2-40B4-BE49-F238E27FC236}">
                <a16:creationId xmlns:a16="http://schemas.microsoft.com/office/drawing/2014/main" id="{8EE53DFE-7EF9-2E27-2CE0-DFE334460D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FDA5E-6C12-4BB4-9E17-838C360467A1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07464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065FB1-C6D6-7A4F-A77E-DFCEE90527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44005"/>
            <a:ext cx="7886700" cy="1325563"/>
          </a:xfrm>
        </p:spPr>
        <p:txBody>
          <a:bodyPr/>
          <a:lstStyle/>
          <a:p>
            <a:r>
              <a:rPr lang="en-US" dirty="0"/>
              <a:t>Transformer for translation</a:t>
            </a:r>
          </a:p>
        </p:txBody>
      </p:sp>
      <p:pic>
        <p:nvPicPr>
          <p:cNvPr id="6" name="Content Placeholder 5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7979ADA9-710B-E042-99B1-C40731BF21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037" y="1061126"/>
            <a:ext cx="7486357" cy="435133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860DCF-7591-4E40-9529-D76D586D6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FDA5E-6C12-4BB4-9E17-838C360467A1}" type="slidenum">
              <a:rPr lang="zh-CN" altLang="en-US" smtClean="0"/>
              <a:t>20</a:t>
            </a:fld>
            <a:endParaRPr lang="zh-CN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B05C31-A0B9-A24B-B7B5-A72877D63897}"/>
              </a:ext>
            </a:extLst>
          </p:cNvPr>
          <p:cNvSpPr txBox="1"/>
          <p:nvPr/>
        </p:nvSpPr>
        <p:spPr>
          <a:xfrm>
            <a:off x="1288217" y="5699741"/>
            <a:ext cx="5607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jalammar.github.io</a:t>
            </a:r>
            <a:r>
              <a:rPr lang="en-US" dirty="0"/>
              <a:t>/illustrated-transformer/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50B73A8-3326-2C4D-ADDD-4D7F98FB9DAF}"/>
              </a:ext>
            </a:extLst>
          </p:cNvPr>
          <p:cNvSpPr/>
          <p:nvPr/>
        </p:nvSpPr>
        <p:spPr>
          <a:xfrm>
            <a:off x="1288217" y="4946754"/>
            <a:ext cx="2953998" cy="46571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C112EF51-D6BC-AD49-A08E-5192162D125F}"/>
              </a:ext>
            </a:extLst>
          </p:cNvPr>
          <p:cNvSpPr/>
          <p:nvPr/>
        </p:nvSpPr>
        <p:spPr>
          <a:xfrm>
            <a:off x="4676462" y="1077769"/>
            <a:ext cx="2953998" cy="46571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3320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id="{8BEB9626-BEBD-DC2D-374D-B4E8832286E0}"/>
              </a:ext>
            </a:extLst>
          </p:cNvPr>
          <p:cNvSpPr txBox="1"/>
          <p:nvPr/>
        </p:nvSpPr>
        <p:spPr>
          <a:xfrm>
            <a:off x="5770642" y="4837508"/>
            <a:ext cx="24734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1600" dirty="0">
                <a:solidFill>
                  <a:srgbClr val="212529"/>
                </a:solidFill>
                <a:latin typeface="Open Sans" panose="020B0606030504020204" pitchFamily="34" charset="0"/>
              </a:rPr>
              <a:t>Multi-head attention: </a:t>
            </a:r>
          </a:p>
        </p:txBody>
      </p:sp>
      <p:sp>
        <p:nvSpPr>
          <p:cNvPr id="15" name="灯片编号占位符 14">
            <a:extLst>
              <a:ext uri="{FF2B5EF4-FFF2-40B4-BE49-F238E27FC236}">
                <a16:creationId xmlns:a16="http://schemas.microsoft.com/office/drawing/2014/main" id="{AED1C281-F87C-1372-06D8-C2CCE3DC5B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59455-5E98-42F6-9009-2A51DAFFB730}" type="slidenum">
              <a:rPr lang="en-US" smtClean="0"/>
              <a:t>21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B3C0D5-C0C1-3DC1-6F09-A268B4200F90}"/>
              </a:ext>
            </a:extLst>
          </p:cNvPr>
          <p:cNvSpPr txBox="1">
            <a:spLocks/>
          </p:cNvSpPr>
          <p:nvPr/>
        </p:nvSpPr>
        <p:spPr>
          <a:xfrm>
            <a:off x="397278" y="42115"/>
            <a:ext cx="7886700" cy="6747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b="1" dirty="0">
                <a:solidFill>
                  <a:srgbClr val="701944"/>
                </a:solidFill>
                <a:latin typeface="+mn-lt"/>
              </a:rPr>
              <a:t>Phage Identification with Transformer</a:t>
            </a:r>
          </a:p>
        </p:txBody>
      </p:sp>
      <p:cxnSp>
        <p:nvCxnSpPr>
          <p:cNvPr id="13" name="直接连接符 27">
            <a:extLst>
              <a:ext uri="{FF2B5EF4-FFF2-40B4-BE49-F238E27FC236}">
                <a16:creationId xmlns:a16="http://schemas.microsoft.com/office/drawing/2014/main" id="{088459D9-3FF7-0992-EE63-483B7AFF533F}"/>
              </a:ext>
            </a:extLst>
          </p:cNvPr>
          <p:cNvCxnSpPr/>
          <p:nvPr/>
        </p:nvCxnSpPr>
        <p:spPr>
          <a:xfrm>
            <a:off x="397278" y="685216"/>
            <a:ext cx="6892465" cy="17921"/>
          </a:xfrm>
          <a:prstGeom prst="line">
            <a:avLst/>
          </a:prstGeom>
          <a:ln w="19050">
            <a:solidFill>
              <a:srgbClr val="7019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6475AD3D-C813-233B-E841-DAA1BB565B40}"/>
              </a:ext>
            </a:extLst>
          </p:cNvPr>
          <p:cNvSpPr txBox="1"/>
          <p:nvPr/>
        </p:nvSpPr>
        <p:spPr>
          <a:xfrm>
            <a:off x="5031606" y="5149426"/>
            <a:ext cx="39515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212529"/>
                </a:solidFill>
                <a:latin typeface="Open Sans" panose="020B0606030504020204" pitchFamily="34" charset="0"/>
              </a:rPr>
              <a:t>Learn the meaning of the word</a:t>
            </a:r>
          </a:p>
          <a:p>
            <a:pPr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212529"/>
                </a:solidFill>
                <a:latin typeface="Open Sans" panose="020B0606030504020204" pitchFamily="34" charset="0"/>
              </a:rPr>
              <a:t>Learn the correlation between word</a:t>
            </a:r>
            <a:endParaRPr lang="zh-CN" altLang="en-US" sz="1600" dirty="0">
              <a:solidFill>
                <a:srgbClr val="212529"/>
              </a:solidFill>
              <a:latin typeface="Open Sans" panose="020B0606030504020204" pitchFamily="34" charset="0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6F002D4F-6970-51A8-CF19-5B9353DAD744}"/>
              </a:ext>
            </a:extLst>
          </p:cNvPr>
          <p:cNvSpPr txBox="1"/>
          <p:nvPr/>
        </p:nvSpPr>
        <p:spPr>
          <a:xfrm>
            <a:off x="753761" y="5657612"/>
            <a:ext cx="53087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212529"/>
                </a:solidFill>
                <a:latin typeface="Open Sans" panose="020B0606030504020204" pitchFamily="34" charset="0"/>
              </a:rPr>
              <a:t>Learn the importance of the PCs</a:t>
            </a:r>
          </a:p>
          <a:p>
            <a:pPr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212529"/>
                </a:solidFill>
                <a:latin typeface="Open Sans" panose="020B0606030504020204" pitchFamily="34" charset="0"/>
              </a:rPr>
              <a:t>Learn the association between proteins</a:t>
            </a:r>
            <a:endParaRPr lang="zh-CN" altLang="en-US" sz="1600" dirty="0">
              <a:solidFill>
                <a:srgbClr val="212529"/>
              </a:solidFill>
              <a:latin typeface="Open Sans" panose="020B0606030504020204" pitchFamily="34" charset="0"/>
            </a:endParaRPr>
          </a:p>
        </p:txBody>
      </p:sp>
      <p:pic>
        <p:nvPicPr>
          <p:cNvPr id="14" name="图片 78">
            <a:extLst>
              <a:ext uri="{FF2B5EF4-FFF2-40B4-BE49-F238E27FC236}">
                <a16:creationId xmlns:a16="http://schemas.microsoft.com/office/drawing/2014/main" id="{D8E624AE-8944-1947-926C-EED4DF3EB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1723" y="791514"/>
            <a:ext cx="3181921" cy="4902658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53A4EAC7-18BC-42C4-35DE-196F97333D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2404" y="772583"/>
            <a:ext cx="2309873" cy="3987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3752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灯片编号占位符 14">
            <a:extLst>
              <a:ext uri="{FF2B5EF4-FFF2-40B4-BE49-F238E27FC236}">
                <a16:creationId xmlns:a16="http://schemas.microsoft.com/office/drawing/2014/main" id="{AED1C281-F87C-1372-06D8-C2CCE3DC5B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59455-5E98-42F6-9009-2A51DAFFB730}" type="slidenum">
              <a:rPr lang="en-US" smtClean="0"/>
              <a:t>22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B3C0D5-C0C1-3DC1-6F09-A268B4200F90}"/>
              </a:ext>
            </a:extLst>
          </p:cNvPr>
          <p:cNvSpPr txBox="1">
            <a:spLocks/>
          </p:cNvSpPr>
          <p:nvPr/>
        </p:nvSpPr>
        <p:spPr>
          <a:xfrm>
            <a:off x="397278" y="42115"/>
            <a:ext cx="7886700" cy="6747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b="1" dirty="0">
                <a:solidFill>
                  <a:srgbClr val="701944"/>
                </a:solidFill>
                <a:latin typeface="+mn-lt"/>
              </a:rPr>
              <a:t>Phage Identification with Transformer</a:t>
            </a:r>
          </a:p>
        </p:txBody>
      </p:sp>
      <p:cxnSp>
        <p:nvCxnSpPr>
          <p:cNvPr id="13" name="直接连接符 27">
            <a:extLst>
              <a:ext uri="{FF2B5EF4-FFF2-40B4-BE49-F238E27FC236}">
                <a16:creationId xmlns:a16="http://schemas.microsoft.com/office/drawing/2014/main" id="{088459D9-3FF7-0992-EE63-483B7AFF533F}"/>
              </a:ext>
            </a:extLst>
          </p:cNvPr>
          <p:cNvCxnSpPr/>
          <p:nvPr/>
        </p:nvCxnSpPr>
        <p:spPr>
          <a:xfrm>
            <a:off x="397278" y="685216"/>
            <a:ext cx="6892465" cy="17921"/>
          </a:xfrm>
          <a:prstGeom prst="line">
            <a:avLst/>
          </a:prstGeom>
          <a:ln w="19050">
            <a:solidFill>
              <a:srgbClr val="7019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>
            <a:extLst>
              <a:ext uri="{FF2B5EF4-FFF2-40B4-BE49-F238E27FC236}">
                <a16:creationId xmlns:a16="http://schemas.microsoft.com/office/drawing/2014/main" id="{D6D35A92-2B41-91E4-BCBB-D328841C9E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1881" y="1014096"/>
            <a:ext cx="6419654" cy="3080826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93B667F1-11A1-7E82-763C-E49FFCEE0BD3}"/>
              </a:ext>
            </a:extLst>
          </p:cNvPr>
          <p:cNvSpPr txBox="1"/>
          <p:nvPr/>
        </p:nvSpPr>
        <p:spPr>
          <a:xfrm>
            <a:off x="1329326" y="5197573"/>
            <a:ext cx="60226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" altLang="zh-CN" dirty="0"/>
              <a:t>Value in the attention score matrix represents the strength of associations between two proteins</a:t>
            </a:r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E49CA3F-A576-0E75-41D2-0DEE1DEE765C}"/>
              </a:ext>
            </a:extLst>
          </p:cNvPr>
          <p:cNvSpPr txBox="1"/>
          <p:nvPr/>
        </p:nvSpPr>
        <p:spPr>
          <a:xfrm>
            <a:off x="1329326" y="4392192"/>
            <a:ext cx="60226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" altLang="zh-CN" dirty="0"/>
              <a:t>The embedding of the protein sentence will be fed into multi-head attention module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043020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灯片编号占位符 14">
            <a:extLst>
              <a:ext uri="{FF2B5EF4-FFF2-40B4-BE49-F238E27FC236}">
                <a16:creationId xmlns:a16="http://schemas.microsoft.com/office/drawing/2014/main" id="{AED1C281-F87C-1372-06D8-C2CCE3DC5B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59455-5E98-42F6-9009-2A51DAFFB730}" type="slidenum">
              <a:rPr lang="en-US" smtClean="0"/>
              <a:t>23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B3C0D5-C0C1-3DC1-6F09-A268B4200F90}"/>
              </a:ext>
            </a:extLst>
          </p:cNvPr>
          <p:cNvSpPr txBox="1">
            <a:spLocks/>
          </p:cNvSpPr>
          <p:nvPr/>
        </p:nvSpPr>
        <p:spPr>
          <a:xfrm>
            <a:off x="397278" y="42115"/>
            <a:ext cx="7886700" cy="6747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b="1" dirty="0">
                <a:solidFill>
                  <a:srgbClr val="701944"/>
                </a:solidFill>
                <a:latin typeface="+mn-lt"/>
              </a:rPr>
              <a:t>Phage Identification – Experimental results</a:t>
            </a:r>
          </a:p>
        </p:txBody>
      </p:sp>
      <p:cxnSp>
        <p:nvCxnSpPr>
          <p:cNvPr id="13" name="直接连接符 27">
            <a:extLst>
              <a:ext uri="{FF2B5EF4-FFF2-40B4-BE49-F238E27FC236}">
                <a16:creationId xmlns:a16="http://schemas.microsoft.com/office/drawing/2014/main" id="{088459D9-3FF7-0992-EE63-483B7AFF533F}"/>
              </a:ext>
            </a:extLst>
          </p:cNvPr>
          <p:cNvCxnSpPr/>
          <p:nvPr/>
        </p:nvCxnSpPr>
        <p:spPr>
          <a:xfrm>
            <a:off x="397278" y="685216"/>
            <a:ext cx="6892465" cy="17921"/>
          </a:xfrm>
          <a:prstGeom prst="line">
            <a:avLst/>
          </a:prstGeom>
          <a:ln w="19050">
            <a:solidFill>
              <a:srgbClr val="7019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五边形 17">
            <a:extLst>
              <a:ext uri="{FF2B5EF4-FFF2-40B4-BE49-F238E27FC236}">
                <a16:creationId xmlns:a16="http://schemas.microsoft.com/office/drawing/2014/main" id="{030C6EA5-7128-08F1-19E1-B707F967F28B}"/>
              </a:ext>
            </a:extLst>
          </p:cNvPr>
          <p:cNvSpPr/>
          <p:nvPr/>
        </p:nvSpPr>
        <p:spPr>
          <a:xfrm>
            <a:off x="622550" y="1255490"/>
            <a:ext cx="381119" cy="181497"/>
          </a:xfrm>
          <a:prstGeom prst="homePlate">
            <a:avLst>
              <a:gd name="adj" fmla="val 47313"/>
            </a:avLst>
          </a:prstGeom>
          <a:solidFill>
            <a:srgbClr val="701944"/>
          </a:solidFill>
          <a:ln>
            <a:solidFill>
              <a:srgbClr val="7019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燕尾形 18">
            <a:extLst>
              <a:ext uri="{FF2B5EF4-FFF2-40B4-BE49-F238E27FC236}">
                <a16:creationId xmlns:a16="http://schemas.microsoft.com/office/drawing/2014/main" id="{048ACBE5-94F2-6238-15CB-346D78657DEF}"/>
              </a:ext>
            </a:extLst>
          </p:cNvPr>
          <p:cNvSpPr/>
          <p:nvPr/>
        </p:nvSpPr>
        <p:spPr>
          <a:xfrm>
            <a:off x="963563" y="1255489"/>
            <a:ext cx="174768" cy="181498"/>
          </a:xfrm>
          <a:prstGeom prst="chevron">
            <a:avLst/>
          </a:prstGeom>
          <a:solidFill>
            <a:srgbClr val="701944">
              <a:alpha val="60000"/>
            </a:srgbClr>
          </a:solidFill>
          <a:ln>
            <a:solidFill>
              <a:srgbClr val="A975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5864016-3983-3E6C-3721-5A4E3CCE661B}"/>
              </a:ext>
            </a:extLst>
          </p:cNvPr>
          <p:cNvSpPr txBox="1"/>
          <p:nvPr/>
        </p:nvSpPr>
        <p:spPr>
          <a:xfrm>
            <a:off x="1200070" y="1146183"/>
            <a:ext cx="10020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/>
              <a:t>Dataset</a:t>
            </a:r>
            <a:endParaRPr kumimoji="1" lang="zh-CN" altLang="en-US" b="1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F7200B5-6A1D-7CC0-07D5-B384437A0EB3}"/>
              </a:ext>
            </a:extLst>
          </p:cNvPr>
          <p:cNvSpPr txBox="1"/>
          <p:nvPr/>
        </p:nvSpPr>
        <p:spPr>
          <a:xfrm>
            <a:off x="1299282" y="1583235"/>
            <a:ext cx="563673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kumimoji="1" lang="en" altLang="zh-CN" sz="1500" dirty="0"/>
              <a:t>Using phages as positive sample and their host as negative samples</a:t>
            </a:r>
          </a:p>
          <a:p>
            <a:pPr marL="671513" lvl="1" indent="-214313">
              <a:buFont typeface="Arial" panose="020B0604020202020204" pitchFamily="34" charset="0"/>
              <a:buChar char="•"/>
            </a:pPr>
            <a:r>
              <a:rPr kumimoji="1" lang="en" altLang="zh-CN" sz="1500" dirty="0">
                <a:solidFill>
                  <a:schemeClr val="bg1">
                    <a:lumMod val="50000"/>
                  </a:schemeClr>
                </a:solidFill>
              </a:rPr>
              <a:t>May share common regions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kumimoji="1" lang="en" altLang="zh-CN" sz="1500" dirty="0"/>
              <a:t>Testing on several independent datasets: </a:t>
            </a:r>
          </a:p>
          <a:p>
            <a:pPr marL="671513" lvl="1" indent="-214313">
              <a:buFont typeface="Arial" panose="020B0604020202020204" pitchFamily="34" charset="0"/>
              <a:buChar char="•"/>
            </a:pPr>
            <a:r>
              <a:rPr kumimoji="1" lang="en" altLang="zh-CN" sz="1500" dirty="0">
                <a:solidFill>
                  <a:schemeClr val="bg1">
                    <a:lumMod val="50000"/>
                  </a:schemeClr>
                </a:solidFill>
              </a:rPr>
              <a:t>Low-similarity data</a:t>
            </a:r>
          </a:p>
          <a:p>
            <a:pPr marL="671513" lvl="1" indent="-214313">
              <a:buFont typeface="Arial" panose="020B0604020202020204" pitchFamily="34" charset="0"/>
              <a:buChar char="•"/>
            </a:pPr>
            <a:r>
              <a:rPr kumimoji="1" lang="en" altLang="zh-CN" sz="1500" dirty="0">
                <a:solidFill>
                  <a:schemeClr val="bg1">
                    <a:lumMod val="50000"/>
                  </a:schemeClr>
                </a:solidFill>
              </a:rPr>
              <a:t>Mock dataset</a:t>
            </a:r>
          </a:p>
          <a:p>
            <a:pPr marL="671513" lvl="1" indent="-214313">
              <a:buFont typeface="Arial" panose="020B0604020202020204" pitchFamily="34" charset="0"/>
              <a:buChar char="•"/>
            </a:pPr>
            <a:r>
              <a:rPr kumimoji="1" lang="en" altLang="zh-CN" sz="1500" dirty="0">
                <a:solidFill>
                  <a:schemeClr val="bg1">
                    <a:lumMod val="50000"/>
                  </a:schemeClr>
                </a:solidFill>
              </a:rPr>
              <a:t>IMG/VR database</a:t>
            </a:r>
            <a:endParaRPr kumimoji="1" lang="zh-CN" altLang="en-US" sz="15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五边形 3">
            <a:extLst>
              <a:ext uri="{FF2B5EF4-FFF2-40B4-BE49-F238E27FC236}">
                <a16:creationId xmlns:a16="http://schemas.microsoft.com/office/drawing/2014/main" id="{B0699E69-5ED9-4339-5675-0E4E08E829BD}"/>
              </a:ext>
            </a:extLst>
          </p:cNvPr>
          <p:cNvSpPr/>
          <p:nvPr/>
        </p:nvSpPr>
        <p:spPr>
          <a:xfrm>
            <a:off x="622550" y="3245785"/>
            <a:ext cx="381119" cy="181497"/>
          </a:xfrm>
          <a:prstGeom prst="homePlate">
            <a:avLst>
              <a:gd name="adj" fmla="val 47313"/>
            </a:avLst>
          </a:prstGeom>
          <a:solidFill>
            <a:srgbClr val="701944"/>
          </a:solidFill>
          <a:ln>
            <a:solidFill>
              <a:srgbClr val="7019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燕尾形 4">
            <a:extLst>
              <a:ext uri="{FF2B5EF4-FFF2-40B4-BE49-F238E27FC236}">
                <a16:creationId xmlns:a16="http://schemas.microsoft.com/office/drawing/2014/main" id="{A196F4F6-6D18-1BD1-90B4-33AA5895E699}"/>
              </a:ext>
            </a:extLst>
          </p:cNvPr>
          <p:cNvSpPr/>
          <p:nvPr/>
        </p:nvSpPr>
        <p:spPr>
          <a:xfrm>
            <a:off x="963563" y="3245784"/>
            <a:ext cx="174768" cy="181498"/>
          </a:xfrm>
          <a:prstGeom prst="chevron">
            <a:avLst/>
          </a:prstGeom>
          <a:solidFill>
            <a:srgbClr val="701944">
              <a:alpha val="60000"/>
            </a:srgbClr>
          </a:solidFill>
          <a:ln>
            <a:solidFill>
              <a:srgbClr val="A975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18FD52A-9D1D-C282-F7F5-C88F725AFF77}"/>
              </a:ext>
            </a:extLst>
          </p:cNvPr>
          <p:cNvSpPr txBox="1"/>
          <p:nvPr/>
        </p:nvSpPr>
        <p:spPr>
          <a:xfrm>
            <a:off x="1200070" y="3136478"/>
            <a:ext cx="9487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/>
              <a:t>Results</a:t>
            </a:r>
            <a:endParaRPr kumimoji="1" lang="zh-CN" altLang="en-US" b="1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118FB3B-C793-3708-BCB6-B8C53A51558F}"/>
              </a:ext>
            </a:extLst>
          </p:cNvPr>
          <p:cNvSpPr txBox="1"/>
          <p:nvPr/>
        </p:nvSpPr>
        <p:spPr>
          <a:xfrm>
            <a:off x="1701073" y="5811231"/>
            <a:ext cx="56669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/>
              <a:t>Mock dataset </a:t>
            </a:r>
            <a:r>
              <a:rPr kumimoji="1" lang="en-US" altLang="zh-CN" sz="1100" dirty="0"/>
              <a:t>(</a:t>
            </a:r>
            <a:r>
              <a:rPr lang="en-US" sz="1100" b="0" i="0" dirty="0">
                <a:solidFill>
                  <a:srgbClr val="2A2A2A"/>
                </a:solidFill>
                <a:effectLst/>
                <a:latin typeface="Merriweather" pitchFamily="2" charset="77"/>
              </a:rPr>
              <a:t>European Nucleotide Archive  PRJEB19901, ~30 species/strains)</a:t>
            </a:r>
            <a:endParaRPr kumimoji="1" lang="zh-CN" altLang="en-US" sz="1400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9C76AE4C-CED6-6FDF-8411-84706C1A7E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2259" y="3797438"/>
            <a:ext cx="5636737" cy="1923773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891A5FE-6007-0247-BF2E-6A95D2BDC13E}"/>
              </a:ext>
            </a:extLst>
          </p:cNvPr>
          <p:cNvSpPr/>
          <p:nvPr/>
        </p:nvSpPr>
        <p:spPr>
          <a:xfrm>
            <a:off x="1989438" y="5301049"/>
            <a:ext cx="605481" cy="185351"/>
          </a:xfrm>
          <a:prstGeom prst="roundRect">
            <a:avLst/>
          </a:prstGeom>
          <a:solidFill>
            <a:schemeClr val="accent1">
              <a:alpha val="2602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94488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B674ECA5-AA94-7097-8DAA-4E5575E281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3338" y="3833638"/>
            <a:ext cx="2827622" cy="2248997"/>
          </a:xfrm>
          <a:prstGeom prst="rect">
            <a:avLst/>
          </a:prstGeom>
        </p:spPr>
      </p:pic>
      <p:sp>
        <p:nvSpPr>
          <p:cNvPr id="15" name="灯片编号占位符 14">
            <a:extLst>
              <a:ext uri="{FF2B5EF4-FFF2-40B4-BE49-F238E27FC236}">
                <a16:creationId xmlns:a16="http://schemas.microsoft.com/office/drawing/2014/main" id="{AED1C281-F87C-1372-06D8-C2CCE3DC5B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59455-5E98-42F6-9009-2A51DAFFB730}" type="slidenum">
              <a:rPr lang="en-US" smtClean="0"/>
              <a:t>24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B3C0D5-C0C1-3DC1-6F09-A268B4200F90}"/>
              </a:ext>
            </a:extLst>
          </p:cNvPr>
          <p:cNvSpPr txBox="1">
            <a:spLocks/>
          </p:cNvSpPr>
          <p:nvPr/>
        </p:nvSpPr>
        <p:spPr>
          <a:xfrm>
            <a:off x="397278" y="42115"/>
            <a:ext cx="7886700" cy="6747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b="1" dirty="0">
                <a:solidFill>
                  <a:srgbClr val="701944"/>
                </a:solidFill>
                <a:latin typeface="+mn-lt"/>
              </a:rPr>
              <a:t>Phage Identification – Experimental results</a:t>
            </a:r>
          </a:p>
        </p:txBody>
      </p:sp>
      <p:cxnSp>
        <p:nvCxnSpPr>
          <p:cNvPr id="13" name="直接连接符 27">
            <a:extLst>
              <a:ext uri="{FF2B5EF4-FFF2-40B4-BE49-F238E27FC236}">
                <a16:creationId xmlns:a16="http://schemas.microsoft.com/office/drawing/2014/main" id="{088459D9-3FF7-0992-EE63-483B7AFF533F}"/>
              </a:ext>
            </a:extLst>
          </p:cNvPr>
          <p:cNvCxnSpPr/>
          <p:nvPr/>
        </p:nvCxnSpPr>
        <p:spPr>
          <a:xfrm>
            <a:off x="397278" y="685216"/>
            <a:ext cx="6892465" cy="17921"/>
          </a:xfrm>
          <a:prstGeom prst="line">
            <a:avLst/>
          </a:prstGeom>
          <a:ln w="19050">
            <a:solidFill>
              <a:srgbClr val="7019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五边形 3">
            <a:extLst>
              <a:ext uri="{FF2B5EF4-FFF2-40B4-BE49-F238E27FC236}">
                <a16:creationId xmlns:a16="http://schemas.microsoft.com/office/drawing/2014/main" id="{B0699E69-5ED9-4339-5675-0E4E08E829BD}"/>
              </a:ext>
            </a:extLst>
          </p:cNvPr>
          <p:cNvSpPr/>
          <p:nvPr/>
        </p:nvSpPr>
        <p:spPr>
          <a:xfrm>
            <a:off x="622550" y="1092132"/>
            <a:ext cx="381119" cy="181497"/>
          </a:xfrm>
          <a:prstGeom prst="homePlate">
            <a:avLst>
              <a:gd name="adj" fmla="val 47313"/>
            </a:avLst>
          </a:prstGeom>
          <a:solidFill>
            <a:srgbClr val="701944"/>
          </a:solidFill>
          <a:ln>
            <a:solidFill>
              <a:srgbClr val="7019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燕尾形 4">
            <a:extLst>
              <a:ext uri="{FF2B5EF4-FFF2-40B4-BE49-F238E27FC236}">
                <a16:creationId xmlns:a16="http://schemas.microsoft.com/office/drawing/2014/main" id="{A196F4F6-6D18-1BD1-90B4-33AA5895E699}"/>
              </a:ext>
            </a:extLst>
          </p:cNvPr>
          <p:cNvSpPr/>
          <p:nvPr/>
        </p:nvSpPr>
        <p:spPr>
          <a:xfrm>
            <a:off x="963563" y="1092131"/>
            <a:ext cx="174768" cy="181498"/>
          </a:xfrm>
          <a:prstGeom prst="chevron">
            <a:avLst/>
          </a:prstGeom>
          <a:solidFill>
            <a:srgbClr val="701944">
              <a:alpha val="60000"/>
            </a:srgbClr>
          </a:solidFill>
          <a:ln>
            <a:solidFill>
              <a:srgbClr val="A975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18FD52A-9D1D-C282-F7F5-C88F725AFF77}"/>
              </a:ext>
            </a:extLst>
          </p:cNvPr>
          <p:cNvSpPr txBox="1"/>
          <p:nvPr/>
        </p:nvSpPr>
        <p:spPr>
          <a:xfrm>
            <a:off x="1200070" y="982825"/>
            <a:ext cx="9487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/>
              <a:t>Results</a:t>
            </a:r>
            <a:endParaRPr kumimoji="1" lang="zh-CN" altLang="en-US" b="1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F908E42-87B6-53BD-F793-B3691C849B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5523" y="1296175"/>
            <a:ext cx="4892951" cy="2132825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A118FB3B-C793-3708-BCB6-B8C53A51558F}"/>
              </a:ext>
            </a:extLst>
          </p:cNvPr>
          <p:cNvSpPr txBox="1"/>
          <p:nvPr/>
        </p:nvSpPr>
        <p:spPr>
          <a:xfrm>
            <a:off x="4013711" y="3436812"/>
            <a:ext cx="14728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/>
              <a:t>IMG/VR database</a:t>
            </a:r>
            <a:endParaRPr kumimoji="1" lang="zh-CN" altLang="en-US" sz="1400" dirty="0"/>
          </a:p>
        </p:txBody>
      </p:sp>
      <p:sp>
        <p:nvSpPr>
          <p:cNvPr id="9" name="五边形 8">
            <a:extLst>
              <a:ext uri="{FF2B5EF4-FFF2-40B4-BE49-F238E27FC236}">
                <a16:creationId xmlns:a16="http://schemas.microsoft.com/office/drawing/2014/main" id="{2305BCA6-EDAD-BC49-32D1-93AC92CBB271}"/>
              </a:ext>
            </a:extLst>
          </p:cNvPr>
          <p:cNvSpPr/>
          <p:nvPr/>
        </p:nvSpPr>
        <p:spPr>
          <a:xfrm>
            <a:off x="533823" y="3676205"/>
            <a:ext cx="381119" cy="181497"/>
          </a:xfrm>
          <a:prstGeom prst="homePlate">
            <a:avLst>
              <a:gd name="adj" fmla="val 47313"/>
            </a:avLst>
          </a:prstGeom>
          <a:solidFill>
            <a:srgbClr val="701944"/>
          </a:solidFill>
          <a:ln>
            <a:solidFill>
              <a:srgbClr val="7019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燕尾形 9">
            <a:extLst>
              <a:ext uri="{FF2B5EF4-FFF2-40B4-BE49-F238E27FC236}">
                <a16:creationId xmlns:a16="http://schemas.microsoft.com/office/drawing/2014/main" id="{9D8766BF-F5A7-24F7-06CD-454DFBB0CC52}"/>
              </a:ext>
            </a:extLst>
          </p:cNvPr>
          <p:cNvSpPr/>
          <p:nvPr/>
        </p:nvSpPr>
        <p:spPr>
          <a:xfrm>
            <a:off x="874836" y="3676204"/>
            <a:ext cx="174768" cy="181498"/>
          </a:xfrm>
          <a:prstGeom prst="chevron">
            <a:avLst/>
          </a:prstGeom>
          <a:solidFill>
            <a:srgbClr val="701944">
              <a:alpha val="60000"/>
            </a:srgbClr>
          </a:solidFill>
          <a:ln>
            <a:solidFill>
              <a:srgbClr val="A975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0313AD9-746E-25D4-161C-317BAC67E37E}"/>
              </a:ext>
            </a:extLst>
          </p:cNvPr>
          <p:cNvSpPr txBox="1"/>
          <p:nvPr/>
        </p:nvSpPr>
        <p:spPr>
          <a:xfrm>
            <a:off x="1111343" y="3566898"/>
            <a:ext cx="15415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/>
              <a:t>Visualization</a:t>
            </a:r>
            <a:endParaRPr kumimoji="1" lang="zh-CN" altLang="en-US" b="1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1579EB0-E231-7334-949C-37B9FD3C0835}"/>
              </a:ext>
            </a:extLst>
          </p:cNvPr>
          <p:cNvSpPr txBox="1"/>
          <p:nvPr/>
        </p:nvSpPr>
        <p:spPr>
          <a:xfrm>
            <a:off x="1528993" y="5998951"/>
            <a:ext cx="29213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/>
              <a:t>Attention score matrix in Transformer</a:t>
            </a:r>
            <a:endParaRPr kumimoji="1" lang="zh-CN" altLang="en-US" sz="1400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9FA4C487-2D91-2141-35F9-77E5977BC775}"/>
              </a:ext>
            </a:extLst>
          </p:cNvPr>
          <p:cNvSpPr txBox="1"/>
          <p:nvPr/>
        </p:nvSpPr>
        <p:spPr>
          <a:xfrm>
            <a:off x="4643041" y="4469275"/>
            <a:ext cx="3914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kumimoji="1" lang="en-US" altLang="zh-CN" dirty="0"/>
              <a:t>Attention score matrix in Transformer</a:t>
            </a:r>
            <a:endParaRPr kumimoji="1"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50C51125-28F1-BFF5-CE11-EFCA82333A40}"/>
              </a:ext>
            </a:extLst>
          </p:cNvPr>
          <p:cNvSpPr txBox="1"/>
          <p:nvPr/>
        </p:nvSpPr>
        <p:spPr>
          <a:xfrm>
            <a:off x="5107723" y="4846419"/>
            <a:ext cx="39015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>
                <a:solidFill>
                  <a:schemeClr val="bg1">
                    <a:lumMod val="50000"/>
                  </a:schemeClr>
                </a:solidFill>
              </a:rPr>
              <a:t>The high score are the PCs contains structural protein (tail fiber/baseplate/…)</a:t>
            </a:r>
            <a:endParaRPr kumimoji="1" lang="zh-CN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03D395-D9C0-0642-9935-0E4242E95725}"/>
              </a:ext>
            </a:extLst>
          </p:cNvPr>
          <p:cNvSpPr txBox="1"/>
          <p:nvPr/>
        </p:nvSpPr>
        <p:spPr>
          <a:xfrm>
            <a:off x="1295185" y="1696285"/>
            <a:ext cx="11738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Y-axis: recall</a:t>
            </a:r>
          </a:p>
        </p:txBody>
      </p:sp>
    </p:spTree>
    <p:extLst>
      <p:ext uri="{BB962C8B-B14F-4D97-AF65-F5344CB8AC3E}">
        <p14:creationId xmlns:p14="http://schemas.microsoft.com/office/powerpoint/2010/main" val="9008887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305974" y="2721114"/>
            <a:ext cx="357309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b="1" dirty="0">
                <a:solidFill>
                  <a:schemeClr val="bg1"/>
                </a:solidFill>
              </a:rPr>
              <a:t>Host Prediction</a:t>
            </a:r>
            <a:endParaRPr lang="zh-CN" altLang="en-US" sz="4800" b="1" dirty="0">
              <a:solidFill>
                <a:schemeClr val="bg1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63B3543-05CD-AA4D-962B-00E8FFDF2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FDA5E-6C12-4BB4-9E17-838C360467A1}" type="slidenum">
              <a:rPr lang="zh-CN" altLang="en-US" smtClean="0"/>
              <a:t>25</a:t>
            </a:fld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8D10F3C-8503-BD97-0387-325BA05A0189}"/>
              </a:ext>
            </a:extLst>
          </p:cNvPr>
          <p:cNvSpPr txBox="1"/>
          <p:nvPr/>
        </p:nvSpPr>
        <p:spPr>
          <a:xfrm>
            <a:off x="4672726" y="2709302"/>
            <a:ext cx="23631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b="1" dirty="0">
                <a:solidFill>
                  <a:schemeClr val="bg1"/>
                </a:solidFill>
              </a:rPr>
              <a:t>using GCN</a:t>
            </a:r>
            <a:endParaRPr lang="zh-CN" altLang="en-US" sz="4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19425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AEE307-76AA-8E44-993F-0E92F455C0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102" y="45947"/>
            <a:ext cx="7886700" cy="1325563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rgbClr val="701944"/>
                </a:solidFill>
                <a:latin typeface="+mn-lt"/>
              </a:rPr>
              <a:t>Problem formulation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94608C-EC51-D247-ACE4-1BB58A1171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71" y="1118871"/>
            <a:ext cx="4267591" cy="1825976"/>
          </a:xfrm>
        </p:spPr>
        <p:txBody>
          <a:bodyPr>
            <a:normAutofit/>
          </a:bodyPr>
          <a:lstStyle/>
          <a:p>
            <a:r>
              <a:rPr lang="en-US" sz="2400" dirty="0"/>
              <a:t>Given a phage sequence, identify its bacterial hosts</a:t>
            </a:r>
          </a:p>
          <a:p>
            <a:pPr lvl="1"/>
            <a:r>
              <a:rPr lang="en-US" sz="2000" dirty="0"/>
              <a:t>Hosts’ strains, species, genus, family etc.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516905-5A81-5449-8009-01ABB26B5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FDA5E-6C12-4BB4-9E17-838C360467A1}" type="slidenum">
              <a:rPr lang="zh-CN" altLang="en-US" smtClean="0"/>
              <a:t>26</a:t>
            </a:fld>
            <a:endParaRPr lang="zh-CN" alt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B0E9C94-3F9D-3D43-BF45-4131EE7D1889}"/>
              </a:ext>
            </a:extLst>
          </p:cNvPr>
          <p:cNvGrpSpPr/>
          <p:nvPr/>
        </p:nvGrpSpPr>
        <p:grpSpPr>
          <a:xfrm>
            <a:off x="6578840" y="389827"/>
            <a:ext cx="1815620" cy="1963365"/>
            <a:chOff x="5744254" y="1487707"/>
            <a:chExt cx="1815620" cy="1963365"/>
          </a:xfrm>
        </p:grpSpPr>
        <p:pic>
          <p:nvPicPr>
            <p:cNvPr id="5" name="图片 38">
              <a:extLst>
                <a:ext uri="{FF2B5EF4-FFF2-40B4-BE49-F238E27FC236}">
                  <a16:creationId xmlns:a16="http://schemas.microsoft.com/office/drawing/2014/main" id="{0CFAA17B-DC48-5F4B-82A3-8D9B134680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9696661">
              <a:off x="6320699" y="1785168"/>
              <a:ext cx="292871" cy="319496"/>
            </a:xfrm>
            <a:prstGeom prst="rect">
              <a:avLst/>
            </a:prstGeom>
          </p:spPr>
        </p:pic>
        <p:sp>
          <p:nvSpPr>
            <p:cNvPr id="6" name="圆角矩形 19">
              <a:extLst>
                <a:ext uri="{FF2B5EF4-FFF2-40B4-BE49-F238E27FC236}">
                  <a16:creationId xmlns:a16="http://schemas.microsoft.com/office/drawing/2014/main" id="{6B2C69F3-8EA2-9F4B-9A56-536B00628598}"/>
                </a:ext>
              </a:extLst>
            </p:cNvPr>
            <p:cNvSpPr/>
            <p:nvPr/>
          </p:nvSpPr>
          <p:spPr>
            <a:xfrm>
              <a:off x="5744254" y="2109408"/>
              <a:ext cx="1815620" cy="1332411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7" name="图片 20">
              <a:extLst>
                <a:ext uri="{FF2B5EF4-FFF2-40B4-BE49-F238E27FC236}">
                  <a16:creationId xmlns:a16="http://schemas.microsoft.com/office/drawing/2014/main" id="{60C5FA74-EA7B-9142-BC5A-83775F51844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02286" y="2368064"/>
              <a:ext cx="417360" cy="207642"/>
            </a:xfrm>
            <a:prstGeom prst="rect">
              <a:avLst/>
            </a:prstGeom>
          </p:spPr>
        </p:pic>
        <p:pic>
          <p:nvPicPr>
            <p:cNvPr id="8" name="图片 22">
              <a:extLst>
                <a:ext uri="{FF2B5EF4-FFF2-40B4-BE49-F238E27FC236}">
                  <a16:creationId xmlns:a16="http://schemas.microsoft.com/office/drawing/2014/main" id="{DA5D61E3-BBF1-F445-807D-7A9C9FE8BC0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586862">
              <a:off x="6027163" y="3078811"/>
              <a:ext cx="417360" cy="207642"/>
            </a:xfrm>
            <a:prstGeom prst="rect">
              <a:avLst/>
            </a:prstGeom>
          </p:spPr>
        </p:pic>
        <p:pic>
          <p:nvPicPr>
            <p:cNvPr id="9" name="图片 25">
              <a:extLst>
                <a:ext uri="{FF2B5EF4-FFF2-40B4-BE49-F238E27FC236}">
                  <a16:creationId xmlns:a16="http://schemas.microsoft.com/office/drawing/2014/main" id="{83CDD015-2137-3041-AB1E-45388B157CF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586862">
              <a:off x="6311708" y="2613686"/>
              <a:ext cx="417360" cy="207642"/>
            </a:xfrm>
            <a:prstGeom prst="rect">
              <a:avLst/>
            </a:prstGeom>
          </p:spPr>
        </p:pic>
        <p:pic>
          <p:nvPicPr>
            <p:cNvPr id="10" name="图片 35">
              <a:extLst>
                <a:ext uri="{FF2B5EF4-FFF2-40B4-BE49-F238E27FC236}">
                  <a16:creationId xmlns:a16="http://schemas.microsoft.com/office/drawing/2014/main" id="{F95C28E7-F060-7B42-9836-1C8CAA3A13C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465598">
              <a:off x="7015776" y="2408994"/>
              <a:ext cx="417360" cy="207642"/>
            </a:xfrm>
            <a:prstGeom prst="rect">
              <a:avLst/>
            </a:prstGeom>
          </p:spPr>
        </p:pic>
        <p:pic>
          <p:nvPicPr>
            <p:cNvPr id="11" name="图片 41">
              <a:extLst>
                <a:ext uri="{FF2B5EF4-FFF2-40B4-BE49-F238E27FC236}">
                  <a16:creationId xmlns:a16="http://schemas.microsoft.com/office/drawing/2014/main" id="{4001BC03-32B0-B14A-8F27-08DDBA828CB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907777">
              <a:off x="6788003" y="2498244"/>
              <a:ext cx="296044" cy="321420"/>
            </a:xfrm>
            <a:prstGeom prst="rect">
              <a:avLst/>
            </a:prstGeom>
          </p:spPr>
        </p:pic>
        <p:pic>
          <p:nvPicPr>
            <p:cNvPr id="12" name="图片 42">
              <a:extLst>
                <a:ext uri="{FF2B5EF4-FFF2-40B4-BE49-F238E27FC236}">
                  <a16:creationId xmlns:a16="http://schemas.microsoft.com/office/drawing/2014/main" id="{5C34D71A-F7C6-2C4C-8FC8-9802713466F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907777">
              <a:off x="6559448" y="2124107"/>
              <a:ext cx="296044" cy="321420"/>
            </a:xfrm>
            <a:prstGeom prst="rect">
              <a:avLst/>
            </a:prstGeom>
          </p:spPr>
        </p:pic>
        <p:sp>
          <p:nvSpPr>
            <p:cNvPr id="13" name="文本框 44">
              <a:extLst>
                <a:ext uri="{FF2B5EF4-FFF2-40B4-BE49-F238E27FC236}">
                  <a16:creationId xmlns:a16="http://schemas.microsoft.com/office/drawing/2014/main" id="{5103BE03-CBBD-2940-8910-2B6D00E60506}"/>
                </a:ext>
              </a:extLst>
            </p:cNvPr>
            <p:cNvSpPr txBox="1"/>
            <p:nvPr/>
          </p:nvSpPr>
          <p:spPr>
            <a:xfrm>
              <a:off x="5958630" y="1487707"/>
              <a:ext cx="147264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/>
                <a:t>Phages (targeted)</a:t>
              </a:r>
              <a:endParaRPr lang="zh-CN" altLang="en-US" sz="1400" dirty="0"/>
            </a:p>
          </p:txBody>
        </p:sp>
        <p:pic>
          <p:nvPicPr>
            <p:cNvPr id="14" name="图片 47">
              <a:extLst>
                <a:ext uri="{FF2B5EF4-FFF2-40B4-BE49-F238E27FC236}">
                  <a16:creationId xmlns:a16="http://schemas.microsoft.com/office/drawing/2014/main" id="{79C02FD8-0BBF-694B-8C53-370E3588E2C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433550">
              <a:off x="6760981" y="1971895"/>
              <a:ext cx="296044" cy="321420"/>
            </a:xfrm>
            <a:prstGeom prst="rect">
              <a:avLst/>
            </a:prstGeom>
          </p:spPr>
        </p:pic>
        <p:pic>
          <p:nvPicPr>
            <p:cNvPr id="15" name="图片 3">
              <a:extLst>
                <a:ext uri="{FF2B5EF4-FFF2-40B4-BE49-F238E27FC236}">
                  <a16:creationId xmlns:a16="http://schemas.microsoft.com/office/drawing/2014/main" id="{9730003D-D214-B843-B41A-9A7037C9568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701984">
              <a:off x="6936589" y="3038308"/>
              <a:ext cx="390493" cy="194275"/>
            </a:xfrm>
            <a:prstGeom prst="rect">
              <a:avLst/>
            </a:prstGeom>
          </p:spPr>
        </p:pic>
        <p:pic>
          <p:nvPicPr>
            <p:cNvPr id="16" name="图片 6">
              <a:extLst>
                <a:ext uri="{FF2B5EF4-FFF2-40B4-BE49-F238E27FC236}">
                  <a16:creationId xmlns:a16="http://schemas.microsoft.com/office/drawing/2014/main" id="{2C751CF1-431F-DB47-B65A-16B6B9711AB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22683" y="2808406"/>
              <a:ext cx="634707" cy="642666"/>
            </a:xfrm>
            <a:prstGeom prst="rect">
              <a:avLst/>
            </a:prstGeom>
          </p:spPr>
        </p:pic>
      </p:grpSp>
      <p:pic>
        <p:nvPicPr>
          <p:cNvPr id="18" name="图片 17">
            <a:extLst>
              <a:ext uri="{FF2B5EF4-FFF2-40B4-BE49-F238E27FC236}">
                <a16:creationId xmlns:a16="http://schemas.microsoft.com/office/drawing/2014/main" id="{5C0645FC-4F82-72FB-7018-DA5D49AE478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36987" y="2484790"/>
            <a:ext cx="6049663" cy="3245086"/>
          </a:xfrm>
          <a:prstGeom prst="rect">
            <a:avLst/>
          </a:prstGeom>
        </p:spPr>
      </p:pic>
      <p:cxnSp>
        <p:nvCxnSpPr>
          <p:cNvPr id="19" name="直接连接符 8">
            <a:extLst>
              <a:ext uri="{FF2B5EF4-FFF2-40B4-BE49-F238E27FC236}">
                <a16:creationId xmlns:a16="http://schemas.microsoft.com/office/drawing/2014/main" id="{5A7C1BD0-B0D3-4814-E8D2-6B0FC9C8530C}"/>
              </a:ext>
            </a:extLst>
          </p:cNvPr>
          <p:cNvCxnSpPr>
            <a:cxnSpLocks/>
          </p:cNvCxnSpPr>
          <p:nvPr/>
        </p:nvCxnSpPr>
        <p:spPr>
          <a:xfrm>
            <a:off x="451064" y="900416"/>
            <a:ext cx="5158626" cy="16980"/>
          </a:xfrm>
          <a:prstGeom prst="line">
            <a:avLst/>
          </a:prstGeom>
          <a:ln w="19050">
            <a:solidFill>
              <a:srgbClr val="7019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31B4CCE5-17CD-9556-C2EA-DCEC78D06C55}"/>
              </a:ext>
            </a:extLst>
          </p:cNvPr>
          <p:cNvSpPr txBox="1"/>
          <p:nvPr/>
        </p:nvSpPr>
        <p:spPr>
          <a:xfrm>
            <a:off x="1232786" y="5739129"/>
            <a:ext cx="674183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11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Azimi</a:t>
            </a:r>
            <a:r>
              <a:rPr lang="en" altLang="zh-CN" sz="1100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, T., </a:t>
            </a:r>
            <a:r>
              <a:rPr lang="en" altLang="zh-CN" sz="11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Mosadegh</a:t>
            </a:r>
            <a:r>
              <a:rPr lang="en" altLang="zh-CN" sz="1100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, M., </a:t>
            </a:r>
            <a:r>
              <a:rPr lang="en" altLang="zh-CN" sz="11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Nasiri</a:t>
            </a:r>
            <a:r>
              <a:rPr lang="en" altLang="zh-CN" sz="1100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, M. J., </a:t>
            </a:r>
            <a:r>
              <a:rPr lang="en" altLang="zh-CN" sz="11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Sabour</a:t>
            </a:r>
            <a:r>
              <a:rPr lang="en" altLang="zh-CN" sz="1100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, S., </a:t>
            </a:r>
            <a:r>
              <a:rPr lang="en" altLang="zh-CN" sz="11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Karimaei</a:t>
            </a:r>
            <a:r>
              <a:rPr lang="en" altLang="zh-CN" sz="1100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, S., &amp; Nasser, A. (2019). Phage therapy as a renewed therapeutic approach to mycobacterial infections: a comprehensive review. </a:t>
            </a:r>
            <a:r>
              <a:rPr lang="en" altLang="zh-CN" sz="1100" b="0" i="1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Infection and drug resistance</a:t>
            </a:r>
            <a:r>
              <a:rPr lang="en" altLang="zh-CN" sz="1100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" altLang="zh-CN" sz="1100" b="0" i="1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12</a:t>
            </a:r>
            <a:r>
              <a:rPr lang="en" altLang="zh-CN" sz="1100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, 2943.</a:t>
            </a:r>
            <a:endParaRPr kumimoji="1" lang="zh-CN" alt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77836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6503B375-6204-0791-4BE5-B504F60467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8222" y="575436"/>
            <a:ext cx="2027128" cy="14673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AB9115E3-D3AE-8703-4A18-6E0BF87901D1}"/>
              </a:ext>
            </a:extLst>
          </p:cNvPr>
          <p:cNvSpPr txBox="1"/>
          <p:nvPr/>
        </p:nvSpPr>
        <p:spPr>
          <a:xfrm>
            <a:off x="741238" y="1497364"/>
            <a:ext cx="50393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kumimoji="1" lang="en" altLang="zh-CN" sz="2400" dirty="0"/>
              <a:t>Lack of known virus-host interactions</a:t>
            </a:r>
            <a:endParaRPr kumimoji="1" lang="zh-CN" altLang="en-US" sz="2400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5685D05-BEC0-5312-887A-2D5FDB04C72A}"/>
              </a:ext>
            </a:extLst>
          </p:cNvPr>
          <p:cNvSpPr txBox="1"/>
          <p:nvPr/>
        </p:nvSpPr>
        <p:spPr>
          <a:xfrm>
            <a:off x="741238" y="4222058"/>
            <a:ext cx="77741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kumimoji="1" lang="en" altLang="zh-CN" sz="2400" dirty="0"/>
              <a:t> Not all phages share common regions with their host genomes       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34606E2C-6E45-A4B6-45A8-7DF5BD0023C1}"/>
              </a:ext>
            </a:extLst>
          </p:cNvPr>
          <p:cNvSpPr txBox="1"/>
          <p:nvPr/>
        </p:nvSpPr>
        <p:spPr>
          <a:xfrm>
            <a:off x="818553" y="2255837"/>
            <a:ext cx="732110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kumimoji="1" lang="en" altLang="zh-CN" dirty="0">
                <a:solidFill>
                  <a:schemeClr val="bg1">
                    <a:lumMod val="50000"/>
                  </a:schemeClr>
                </a:solidFill>
              </a:rPr>
              <a:t>The number of known interactions dated up to 2020 only accounted for ~40% (1,940) of the phages at the NCBI </a:t>
            </a:r>
            <a:r>
              <a:rPr kumimoji="1" lang="en" altLang="zh-CN" dirty="0" err="1">
                <a:solidFill>
                  <a:schemeClr val="bg1">
                    <a:lumMod val="50000"/>
                  </a:schemeClr>
                </a:solidFill>
              </a:rPr>
              <a:t>RefSeq</a:t>
            </a:r>
            <a:endParaRPr kumimoji="1" lang="en" altLang="zh-CN" dirty="0">
              <a:solidFill>
                <a:schemeClr val="bg1">
                  <a:lumMod val="50000"/>
                </a:schemeClr>
              </a:solidFill>
            </a:endParaRPr>
          </a:p>
          <a:p>
            <a:endParaRPr kumimoji="1" lang="en" altLang="zh-CN" dirty="0">
              <a:solidFill>
                <a:schemeClr val="bg1">
                  <a:lumMod val="50000"/>
                </a:schemeClr>
              </a:solidFill>
            </a:endParaRP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kumimoji="1" lang="en" altLang="zh-CN" dirty="0">
                <a:solidFill>
                  <a:schemeClr val="bg1">
                    <a:lumMod val="50000"/>
                  </a:schemeClr>
                </a:solidFill>
              </a:rPr>
              <a:t>Among the 60,105 prokaryotic genomes at the NCBI RefSeq, only 223 kinds of species have annotated interactions </a:t>
            </a:r>
            <a:endParaRPr kumimoji="1" lang="zh-CN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2AEEB201-B029-D3E4-B752-403289DBF227}"/>
              </a:ext>
            </a:extLst>
          </p:cNvPr>
          <p:cNvSpPr txBox="1"/>
          <p:nvPr/>
        </p:nvSpPr>
        <p:spPr>
          <a:xfrm>
            <a:off x="1025398" y="5173788"/>
            <a:ext cx="79373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kumimoji="1" lang="en" altLang="zh-CN" dirty="0">
                <a:solidFill>
                  <a:schemeClr val="bg1">
                    <a:lumMod val="50000"/>
                  </a:schemeClr>
                </a:solidFill>
              </a:rPr>
              <a:t>~24% phages do not have significant alignments (e-value &lt; 1e-5) with their hosts</a:t>
            </a:r>
            <a:endParaRPr kumimoji="1" lang="zh-CN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3" name="灯片编号占位符 22">
            <a:extLst>
              <a:ext uri="{FF2B5EF4-FFF2-40B4-BE49-F238E27FC236}">
                <a16:creationId xmlns:a16="http://schemas.microsoft.com/office/drawing/2014/main" id="{40E06986-C9CC-9930-D5CD-2BBBBA6792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59455-5E98-42F6-9009-2A51DAFFB730}" type="slidenum">
              <a:rPr lang="en-US" smtClean="0"/>
              <a:t>27</a:t>
            </a:fld>
            <a:endParaRPr 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1534AAE-286F-265F-FD09-2A30EF139D34}"/>
              </a:ext>
            </a:extLst>
          </p:cNvPr>
          <p:cNvSpPr txBox="1"/>
          <p:nvPr/>
        </p:nvSpPr>
        <p:spPr>
          <a:xfrm>
            <a:off x="373989" y="394176"/>
            <a:ext cx="79331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800" b="1" dirty="0">
                <a:solidFill>
                  <a:srgbClr val="701944"/>
                </a:solidFill>
                <a:latin typeface="+mn-lt"/>
              </a:rPr>
              <a:t>Host prediction: challenges</a:t>
            </a:r>
          </a:p>
        </p:txBody>
      </p:sp>
      <p:cxnSp>
        <p:nvCxnSpPr>
          <p:cNvPr id="4" name="直接连接符 8">
            <a:extLst>
              <a:ext uri="{FF2B5EF4-FFF2-40B4-BE49-F238E27FC236}">
                <a16:creationId xmlns:a16="http://schemas.microsoft.com/office/drawing/2014/main" id="{82487321-B6C9-093B-706B-D567BBB81609}"/>
              </a:ext>
            </a:extLst>
          </p:cNvPr>
          <p:cNvCxnSpPr>
            <a:cxnSpLocks/>
          </p:cNvCxnSpPr>
          <p:nvPr/>
        </p:nvCxnSpPr>
        <p:spPr>
          <a:xfrm>
            <a:off x="451064" y="900416"/>
            <a:ext cx="5158626" cy="16980"/>
          </a:xfrm>
          <a:prstGeom prst="line">
            <a:avLst/>
          </a:prstGeom>
          <a:ln w="19050">
            <a:solidFill>
              <a:srgbClr val="7019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3127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582178" y="461624"/>
            <a:ext cx="44325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701944"/>
                </a:solidFill>
              </a:rPr>
              <a:t>Semi-supervised learning</a:t>
            </a:r>
            <a:endParaRPr lang="zh-CN" altLang="en-US" sz="2800" b="1" dirty="0">
              <a:solidFill>
                <a:srgbClr val="701944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1644277" y="1830154"/>
            <a:ext cx="661607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/>
              <a:t>Training on both labeled (known phages) and unlabeled (test) sequences</a:t>
            </a:r>
            <a:endParaRPr lang="zh-CN" altLang="en-US" sz="1600" dirty="0"/>
          </a:p>
        </p:txBody>
      </p:sp>
      <p:sp>
        <p:nvSpPr>
          <p:cNvPr id="4" name="矩形 3"/>
          <p:cNvSpPr/>
          <p:nvPr/>
        </p:nvSpPr>
        <p:spPr>
          <a:xfrm>
            <a:off x="1230967" y="1349756"/>
            <a:ext cx="80471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Limited known phages and large sequencing data </a:t>
            </a:r>
            <a:r>
              <a:rPr lang="en-US" altLang="zh-CN" dirty="0">
                <a:sym typeface="Wingdings" pitchFamily="2" charset="2"/>
              </a:rPr>
              <a:t> semi-supervised learning</a:t>
            </a:r>
            <a:endParaRPr lang="en-US" altLang="zh-CN" dirty="0"/>
          </a:p>
        </p:txBody>
      </p:sp>
      <p:sp>
        <p:nvSpPr>
          <p:cNvPr id="5" name="矩形 4"/>
          <p:cNvSpPr/>
          <p:nvPr/>
        </p:nvSpPr>
        <p:spPr>
          <a:xfrm>
            <a:off x="1230967" y="2778424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/>
              <a:t>Graph convolutional network (</a:t>
            </a:r>
            <a:r>
              <a:rPr lang="en-US" altLang="zh-CN" b="1" dirty="0"/>
              <a:t>GCN</a:t>
            </a:r>
            <a:r>
              <a:rPr lang="en-US" altLang="zh-CN" dirty="0"/>
              <a:t>)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1644277" y="3241472"/>
            <a:ext cx="632494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/>
              <a:t>Modeling the topological relationship between samples</a:t>
            </a:r>
            <a:endParaRPr lang="zh-CN" altLang="en-US" sz="1600" dirty="0"/>
          </a:p>
        </p:txBody>
      </p:sp>
      <p:cxnSp>
        <p:nvCxnSpPr>
          <p:cNvPr id="9" name="直接连接符 8"/>
          <p:cNvCxnSpPr/>
          <p:nvPr/>
        </p:nvCxnSpPr>
        <p:spPr>
          <a:xfrm flipV="1">
            <a:off x="546315" y="951718"/>
            <a:ext cx="7035586" cy="3498"/>
          </a:xfrm>
          <a:prstGeom prst="line">
            <a:avLst/>
          </a:prstGeom>
          <a:ln w="19050">
            <a:solidFill>
              <a:srgbClr val="7019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灯片编号占位符 2"/>
          <p:cNvSpPr txBox="1">
            <a:spLocks/>
          </p:cNvSpPr>
          <p:nvPr/>
        </p:nvSpPr>
        <p:spPr>
          <a:xfrm>
            <a:off x="7988755" y="564318"/>
            <a:ext cx="31840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dirty="0">
                <a:solidFill>
                  <a:schemeClr val="bg1"/>
                </a:solidFill>
              </a:rPr>
              <a:t>7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8066958" y="869423"/>
            <a:ext cx="16273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8066958" y="911522"/>
            <a:ext cx="16273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3871439" y="6098743"/>
            <a:ext cx="1138453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050" dirty="0"/>
              <a:t>Knowledge graph</a:t>
            </a:r>
          </a:p>
        </p:txBody>
      </p:sp>
      <p:sp>
        <p:nvSpPr>
          <p:cNvPr id="21" name="五边形 20"/>
          <p:cNvSpPr/>
          <p:nvPr/>
        </p:nvSpPr>
        <p:spPr>
          <a:xfrm>
            <a:off x="727275" y="2870920"/>
            <a:ext cx="381119" cy="181497"/>
          </a:xfrm>
          <a:prstGeom prst="homePlate">
            <a:avLst>
              <a:gd name="adj" fmla="val 47313"/>
            </a:avLst>
          </a:prstGeom>
          <a:solidFill>
            <a:srgbClr val="701944"/>
          </a:solidFill>
          <a:ln>
            <a:solidFill>
              <a:srgbClr val="7019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燕尾形 21"/>
          <p:cNvSpPr/>
          <p:nvPr/>
        </p:nvSpPr>
        <p:spPr>
          <a:xfrm>
            <a:off x="1068288" y="2870919"/>
            <a:ext cx="174768" cy="181498"/>
          </a:xfrm>
          <a:prstGeom prst="chevron">
            <a:avLst/>
          </a:prstGeom>
          <a:solidFill>
            <a:srgbClr val="701944">
              <a:alpha val="60000"/>
            </a:srgbClr>
          </a:solidFill>
          <a:ln>
            <a:solidFill>
              <a:srgbClr val="A975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3" name="五边形 22"/>
          <p:cNvSpPr/>
          <p:nvPr/>
        </p:nvSpPr>
        <p:spPr>
          <a:xfrm>
            <a:off x="727275" y="1446843"/>
            <a:ext cx="381119" cy="181497"/>
          </a:xfrm>
          <a:prstGeom prst="homePlate">
            <a:avLst>
              <a:gd name="adj" fmla="val 47313"/>
            </a:avLst>
          </a:prstGeom>
          <a:solidFill>
            <a:srgbClr val="701944"/>
          </a:solidFill>
          <a:ln>
            <a:solidFill>
              <a:srgbClr val="7019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燕尾形 23"/>
          <p:cNvSpPr/>
          <p:nvPr/>
        </p:nvSpPr>
        <p:spPr>
          <a:xfrm>
            <a:off x="1068288" y="1446842"/>
            <a:ext cx="174768" cy="181498"/>
          </a:xfrm>
          <a:prstGeom prst="chevron">
            <a:avLst/>
          </a:prstGeom>
          <a:solidFill>
            <a:srgbClr val="701944">
              <a:alpha val="60000"/>
            </a:srgbClr>
          </a:solidFill>
          <a:ln>
            <a:solidFill>
              <a:srgbClr val="A975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7AE82A-0E5E-3847-BC1E-CC3E7BD7B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FDA5E-6C12-4BB4-9E17-838C360467A1}" type="slidenum">
              <a:rPr lang="zh-CN" altLang="en-US" smtClean="0"/>
              <a:t>28</a:t>
            </a:fld>
            <a:endParaRPr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AE69A452-5C8F-8F07-4F2B-3060DE3E1D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5602" y="3601716"/>
            <a:ext cx="3101146" cy="249702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5B228600-7DA6-0CFC-C7B3-8E4CF19F64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9892" y="3590871"/>
            <a:ext cx="1985832" cy="2518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0875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8" name="直接连接符 77"/>
          <p:cNvCxnSpPr>
            <a:stCxn id="34" idx="0"/>
            <a:endCxn id="31" idx="2"/>
          </p:cNvCxnSpPr>
          <p:nvPr/>
        </p:nvCxnSpPr>
        <p:spPr>
          <a:xfrm flipH="1" flipV="1">
            <a:off x="5744030" y="2380106"/>
            <a:ext cx="22758" cy="31264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直接连接符 71"/>
          <p:cNvCxnSpPr>
            <a:stCxn id="35" idx="0"/>
            <a:endCxn id="30" idx="2"/>
          </p:cNvCxnSpPr>
          <p:nvPr/>
        </p:nvCxnSpPr>
        <p:spPr>
          <a:xfrm flipV="1">
            <a:off x="5186390" y="2502433"/>
            <a:ext cx="270000" cy="19156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674425" y="430504"/>
            <a:ext cx="63586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701944"/>
                </a:solidFill>
              </a:rPr>
              <a:t>Edge construction I: virus-vs-virus</a:t>
            </a:r>
            <a:endParaRPr lang="zh-CN" altLang="en-US" sz="2800" b="1" dirty="0">
              <a:solidFill>
                <a:srgbClr val="701944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731042" y="2395138"/>
            <a:ext cx="930802" cy="4571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38337" y="2502433"/>
            <a:ext cx="930802" cy="4571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653817" y="2609728"/>
            <a:ext cx="930802" cy="4571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839020" y="2723201"/>
            <a:ext cx="930802" cy="45719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" name="直接箭头连接符 12"/>
          <p:cNvCxnSpPr/>
          <p:nvPr/>
        </p:nvCxnSpPr>
        <p:spPr>
          <a:xfrm>
            <a:off x="1973478" y="2597065"/>
            <a:ext cx="524858" cy="516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圆角矩形 14"/>
          <p:cNvSpPr/>
          <p:nvPr/>
        </p:nvSpPr>
        <p:spPr>
          <a:xfrm>
            <a:off x="2970445" y="2344627"/>
            <a:ext cx="334434" cy="45719"/>
          </a:xfrm>
          <a:prstGeom prst="round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圆角矩形 15"/>
          <p:cNvSpPr/>
          <p:nvPr/>
        </p:nvSpPr>
        <p:spPr>
          <a:xfrm>
            <a:off x="2785714" y="2609728"/>
            <a:ext cx="222956" cy="45719"/>
          </a:xfrm>
          <a:prstGeom prst="roundRect">
            <a:avLst/>
          </a:prstGeom>
          <a:noFill/>
          <a:ln>
            <a:solidFill>
              <a:srgbClr val="55A7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圆角矩形 16"/>
          <p:cNvSpPr/>
          <p:nvPr/>
        </p:nvSpPr>
        <p:spPr>
          <a:xfrm>
            <a:off x="3171280" y="2465823"/>
            <a:ext cx="445912" cy="45719"/>
          </a:xfrm>
          <a:prstGeom prst="roundRect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圆角矩形 17"/>
          <p:cNvSpPr/>
          <p:nvPr/>
        </p:nvSpPr>
        <p:spPr>
          <a:xfrm>
            <a:off x="3449904" y="2344628"/>
            <a:ext cx="222956" cy="45719"/>
          </a:xfrm>
          <a:prstGeom prst="roundRect">
            <a:avLst/>
          </a:prstGeom>
          <a:noFill/>
          <a:ln>
            <a:solidFill>
              <a:srgbClr val="55A7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圆角矩形 18"/>
          <p:cNvSpPr/>
          <p:nvPr/>
        </p:nvSpPr>
        <p:spPr>
          <a:xfrm>
            <a:off x="3248426" y="2579370"/>
            <a:ext cx="334434" cy="45719"/>
          </a:xfrm>
          <a:prstGeom prst="round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圆角矩形 19"/>
          <p:cNvSpPr/>
          <p:nvPr/>
        </p:nvSpPr>
        <p:spPr>
          <a:xfrm>
            <a:off x="3158426" y="2813161"/>
            <a:ext cx="334434" cy="45719"/>
          </a:xfrm>
          <a:prstGeom prst="round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圆角矩形 20"/>
          <p:cNvSpPr/>
          <p:nvPr/>
        </p:nvSpPr>
        <p:spPr>
          <a:xfrm>
            <a:off x="3593156" y="2701855"/>
            <a:ext cx="222956" cy="45719"/>
          </a:xfrm>
          <a:prstGeom prst="roundRect">
            <a:avLst/>
          </a:prstGeom>
          <a:noFill/>
          <a:ln>
            <a:solidFill>
              <a:srgbClr val="55A7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圆角矩形 21"/>
          <p:cNvSpPr/>
          <p:nvPr/>
        </p:nvSpPr>
        <p:spPr>
          <a:xfrm>
            <a:off x="2901280" y="2703107"/>
            <a:ext cx="445912" cy="45719"/>
          </a:xfrm>
          <a:prstGeom prst="roundRect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圆角矩形 22"/>
          <p:cNvSpPr/>
          <p:nvPr/>
        </p:nvSpPr>
        <p:spPr>
          <a:xfrm>
            <a:off x="2729975" y="2476553"/>
            <a:ext cx="334434" cy="45719"/>
          </a:xfrm>
          <a:prstGeom prst="round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圆角矩形 23"/>
          <p:cNvSpPr/>
          <p:nvPr/>
        </p:nvSpPr>
        <p:spPr>
          <a:xfrm>
            <a:off x="2747489" y="2813161"/>
            <a:ext cx="222956" cy="45719"/>
          </a:xfrm>
          <a:prstGeom prst="roundRect">
            <a:avLst/>
          </a:prstGeom>
          <a:noFill/>
          <a:ln>
            <a:solidFill>
              <a:srgbClr val="55A7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5" name="直接箭头连接符 24"/>
          <p:cNvCxnSpPr/>
          <p:nvPr/>
        </p:nvCxnSpPr>
        <p:spPr>
          <a:xfrm>
            <a:off x="4059136" y="2589136"/>
            <a:ext cx="505764" cy="639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圆角矩形 27"/>
          <p:cNvSpPr/>
          <p:nvPr/>
        </p:nvSpPr>
        <p:spPr>
          <a:xfrm>
            <a:off x="5032599" y="2335518"/>
            <a:ext cx="334434" cy="45719"/>
          </a:xfrm>
          <a:prstGeom prst="round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圆角矩形 28"/>
          <p:cNvSpPr/>
          <p:nvPr/>
        </p:nvSpPr>
        <p:spPr>
          <a:xfrm>
            <a:off x="4847868" y="2600619"/>
            <a:ext cx="222956" cy="45719"/>
          </a:xfrm>
          <a:prstGeom prst="roundRect">
            <a:avLst/>
          </a:prstGeom>
          <a:noFill/>
          <a:ln>
            <a:solidFill>
              <a:srgbClr val="55A7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圆角矩形 29"/>
          <p:cNvSpPr/>
          <p:nvPr/>
        </p:nvSpPr>
        <p:spPr>
          <a:xfrm>
            <a:off x="5233434" y="2456714"/>
            <a:ext cx="445912" cy="457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圆角矩形 30"/>
          <p:cNvSpPr/>
          <p:nvPr/>
        </p:nvSpPr>
        <p:spPr>
          <a:xfrm>
            <a:off x="5632552" y="2334387"/>
            <a:ext cx="222956" cy="45719"/>
          </a:xfrm>
          <a:prstGeom prst="roundRect">
            <a:avLst/>
          </a:prstGeom>
          <a:noFill/>
          <a:ln>
            <a:solidFill>
              <a:srgbClr val="55A7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圆角矩形 32"/>
          <p:cNvSpPr/>
          <p:nvPr/>
        </p:nvSpPr>
        <p:spPr>
          <a:xfrm>
            <a:off x="5220580" y="2804052"/>
            <a:ext cx="334434" cy="45719"/>
          </a:xfrm>
          <a:prstGeom prst="round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圆角矩形 33"/>
          <p:cNvSpPr/>
          <p:nvPr/>
        </p:nvSpPr>
        <p:spPr>
          <a:xfrm>
            <a:off x="5655310" y="2692746"/>
            <a:ext cx="222956" cy="45719"/>
          </a:xfrm>
          <a:prstGeom prst="roundRect">
            <a:avLst/>
          </a:prstGeom>
          <a:noFill/>
          <a:ln>
            <a:solidFill>
              <a:srgbClr val="55A7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圆角矩形 34"/>
          <p:cNvSpPr/>
          <p:nvPr/>
        </p:nvSpPr>
        <p:spPr>
          <a:xfrm>
            <a:off x="4963434" y="2693998"/>
            <a:ext cx="445912" cy="45719"/>
          </a:xfrm>
          <a:prstGeom prst="roundRect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圆角矩形 35"/>
          <p:cNvSpPr/>
          <p:nvPr/>
        </p:nvSpPr>
        <p:spPr>
          <a:xfrm>
            <a:off x="4792129" y="2467444"/>
            <a:ext cx="334434" cy="45719"/>
          </a:xfrm>
          <a:prstGeom prst="round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圆角矩形 36"/>
          <p:cNvSpPr/>
          <p:nvPr/>
        </p:nvSpPr>
        <p:spPr>
          <a:xfrm>
            <a:off x="4809643" y="2804052"/>
            <a:ext cx="222956" cy="45719"/>
          </a:xfrm>
          <a:prstGeom prst="roundRect">
            <a:avLst/>
          </a:prstGeom>
          <a:noFill/>
          <a:ln>
            <a:solidFill>
              <a:srgbClr val="55A7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圆角矩形 37"/>
          <p:cNvSpPr/>
          <p:nvPr/>
        </p:nvSpPr>
        <p:spPr>
          <a:xfrm>
            <a:off x="7390489" y="2437891"/>
            <a:ext cx="334434" cy="45719"/>
          </a:xfrm>
          <a:prstGeom prst="round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圆角矩形 38"/>
          <p:cNvSpPr/>
          <p:nvPr/>
        </p:nvSpPr>
        <p:spPr>
          <a:xfrm>
            <a:off x="8169700" y="2637627"/>
            <a:ext cx="222956" cy="45719"/>
          </a:xfrm>
          <a:prstGeom prst="roundRect">
            <a:avLst/>
          </a:prstGeom>
          <a:noFill/>
          <a:ln>
            <a:solidFill>
              <a:srgbClr val="55A7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圆角矩形 39"/>
          <p:cNvSpPr/>
          <p:nvPr/>
        </p:nvSpPr>
        <p:spPr>
          <a:xfrm>
            <a:off x="6944914" y="2924642"/>
            <a:ext cx="445912" cy="45719"/>
          </a:xfrm>
          <a:prstGeom prst="roundRect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圆角矩形 40"/>
          <p:cNvSpPr/>
          <p:nvPr/>
        </p:nvSpPr>
        <p:spPr>
          <a:xfrm>
            <a:off x="7930702" y="2829967"/>
            <a:ext cx="222956" cy="45719"/>
          </a:xfrm>
          <a:prstGeom prst="roundRect">
            <a:avLst/>
          </a:prstGeom>
          <a:noFill/>
          <a:ln>
            <a:solidFill>
              <a:srgbClr val="55A7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圆角矩形 41"/>
          <p:cNvSpPr/>
          <p:nvPr/>
        </p:nvSpPr>
        <p:spPr>
          <a:xfrm>
            <a:off x="7145033" y="2343558"/>
            <a:ext cx="334434" cy="45719"/>
          </a:xfrm>
          <a:prstGeom prst="round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圆角矩形 42"/>
          <p:cNvSpPr/>
          <p:nvPr/>
        </p:nvSpPr>
        <p:spPr>
          <a:xfrm>
            <a:off x="6977816" y="2435275"/>
            <a:ext cx="334434" cy="45719"/>
          </a:xfrm>
          <a:prstGeom prst="round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圆角矩形 43"/>
          <p:cNvSpPr/>
          <p:nvPr/>
        </p:nvSpPr>
        <p:spPr>
          <a:xfrm>
            <a:off x="8013537" y="2724714"/>
            <a:ext cx="222956" cy="45719"/>
          </a:xfrm>
          <a:prstGeom prst="roundRect">
            <a:avLst/>
          </a:prstGeom>
          <a:noFill/>
          <a:ln>
            <a:solidFill>
              <a:srgbClr val="55A7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圆角矩形 44"/>
          <p:cNvSpPr/>
          <p:nvPr/>
        </p:nvSpPr>
        <p:spPr>
          <a:xfrm>
            <a:off x="7145370" y="3043992"/>
            <a:ext cx="445912" cy="45719"/>
          </a:xfrm>
          <a:prstGeom prst="roundRect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圆角矩形 45"/>
          <p:cNvSpPr/>
          <p:nvPr/>
        </p:nvSpPr>
        <p:spPr>
          <a:xfrm>
            <a:off x="7187925" y="2524097"/>
            <a:ext cx="334434" cy="45719"/>
          </a:xfrm>
          <a:prstGeom prst="round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圆角矩形 46"/>
          <p:cNvSpPr/>
          <p:nvPr/>
        </p:nvSpPr>
        <p:spPr>
          <a:xfrm>
            <a:off x="8245117" y="2829967"/>
            <a:ext cx="222956" cy="45719"/>
          </a:xfrm>
          <a:prstGeom prst="roundRect">
            <a:avLst/>
          </a:prstGeom>
          <a:noFill/>
          <a:ln>
            <a:solidFill>
              <a:srgbClr val="55A7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6864976" y="2270450"/>
            <a:ext cx="967706" cy="379325"/>
          </a:xfrm>
          <a:prstGeom prst="ellipse">
            <a:avLst/>
          </a:prstGeom>
          <a:noFill/>
          <a:ln w="952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7833019" y="2586868"/>
            <a:ext cx="783186" cy="379325"/>
          </a:xfrm>
          <a:prstGeom prst="ellipse">
            <a:avLst/>
          </a:prstGeom>
          <a:noFill/>
          <a:ln w="952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6850638" y="2813161"/>
            <a:ext cx="834249" cy="403796"/>
          </a:xfrm>
          <a:prstGeom prst="ellipse">
            <a:avLst/>
          </a:prstGeom>
          <a:noFill/>
          <a:ln w="952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1" name="直接箭头连接符 50"/>
          <p:cNvCxnSpPr/>
          <p:nvPr/>
        </p:nvCxnSpPr>
        <p:spPr>
          <a:xfrm>
            <a:off x="6115472" y="2593866"/>
            <a:ext cx="505764" cy="639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矩形 51"/>
          <p:cNvSpPr/>
          <p:nvPr/>
        </p:nvSpPr>
        <p:spPr>
          <a:xfrm>
            <a:off x="8262518" y="2327322"/>
            <a:ext cx="42511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200" dirty="0">
                <a:solidFill>
                  <a:schemeClr val="accent6">
                    <a:lumMod val="50000"/>
                  </a:schemeClr>
                </a:solidFill>
              </a:rPr>
              <a:t>PC2</a:t>
            </a:r>
            <a:endParaRPr lang="zh-CN" altLang="en-US" sz="12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7655847" y="2091013"/>
            <a:ext cx="42511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200" dirty="0">
                <a:solidFill>
                  <a:srgbClr val="7030A0"/>
                </a:solidFill>
              </a:rPr>
              <a:t>PC1</a:t>
            </a:r>
            <a:endParaRPr lang="zh-CN" altLang="en-US" sz="1200" dirty="0">
              <a:solidFill>
                <a:srgbClr val="7030A0"/>
              </a:solidFill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7617026" y="3010711"/>
            <a:ext cx="42511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200" dirty="0">
                <a:solidFill>
                  <a:schemeClr val="accent4">
                    <a:lumMod val="75000"/>
                  </a:schemeClr>
                </a:solidFill>
              </a:rPr>
              <a:t>PC3</a:t>
            </a:r>
            <a:endParaRPr lang="zh-CN" altLang="en-US" sz="120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6104488" y="2336717"/>
            <a:ext cx="46198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/>
              <a:t>MCL</a:t>
            </a:r>
            <a:endParaRPr lang="zh-CN" altLang="en-US" sz="1200" dirty="0"/>
          </a:p>
        </p:txBody>
      </p:sp>
      <p:sp>
        <p:nvSpPr>
          <p:cNvPr id="56" name="矩形 55"/>
          <p:cNvSpPr/>
          <p:nvPr/>
        </p:nvSpPr>
        <p:spPr>
          <a:xfrm>
            <a:off x="3893206" y="2305260"/>
            <a:ext cx="83548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/>
              <a:t>DIAMOND</a:t>
            </a:r>
            <a:endParaRPr lang="zh-CN" altLang="en-US" sz="1200" dirty="0"/>
          </a:p>
        </p:txBody>
      </p:sp>
      <p:sp>
        <p:nvSpPr>
          <p:cNvPr id="57" name="矩形 56"/>
          <p:cNvSpPr/>
          <p:nvPr/>
        </p:nvSpPr>
        <p:spPr>
          <a:xfrm>
            <a:off x="3970315" y="2622964"/>
            <a:ext cx="6469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/>
              <a:t>BLASTP</a:t>
            </a:r>
            <a:endParaRPr lang="zh-CN" altLang="en-US" sz="1200" dirty="0"/>
          </a:p>
        </p:txBody>
      </p:sp>
      <p:cxnSp>
        <p:nvCxnSpPr>
          <p:cNvPr id="59" name="直接连接符 58"/>
          <p:cNvCxnSpPr>
            <a:stCxn id="28" idx="2"/>
            <a:endCxn id="36" idx="0"/>
          </p:cNvCxnSpPr>
          <p:nvPr/>
        </p:nvCxnSpPr>
        <p:spPr>
          <a:xfrm flipH="1">
            <a:off x="4959346" y="2381237"/>
            <a:ext cx="240470" cy="8620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直接连接符 59"/>
          <p:cNvCxnSpPr>
            <a:stCxn id="32" idx="0"/>
            <a:endCxn id="36" idx="2"/>
          </p:cNvCxnSpPr>
          <p:nvPr/>
        </p:nvCxnSpPr>
        <p:spPr>
          <a:xfrm flipH="1" flipV="1">
            <a:off x="4959346" y="2513163"/>
            <a:ext cx="518451" cy="5709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直接连接符 62"/>
          <p:cNvCxnSpPr>
            <a:stCxn id="34" idx="2"/>
            <a:endCxn id="33" idx="0"/>
          </p:cNvCxnSpPr>
          <p:nvPr/>
        </p:nvCxnSpPr>
        <p:spPr>
          <a:xfrm flipH="1">
            <a:off x="5387797" y="2738465"/>
            <a:ext cx="378991" cy="6558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直接连接符 68"/>
          <p:cNvCxnSpPr>
            <a:stCxn id="32" idx="2"/>
            <a:endCxn id="34" idx="0"/>
          </p:cNvCxnSpPr>
          <p:nvPr/>
        </p:nvCxnSpPr>
        <p:spPr>
          <a:xfrm>
            <a:off x="5477797" y="2615980"/>
            <a:ext cx="288991" cy="7676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直接连接符 74"/>
          <p:cNvCxnSpPr>
            <a:stCxn id="33" idx="0"/>
            <a:endCxn id="32" idx="2"/>
          </p:cNvCxnSpPr>
          <p:nvPr/>
        </p:nvCxnSpPr>
        <p:spPr>
          <a:xfrm flipV="1">
            <a:off x="5387797" y="2615980"/>
            <a:ext cx="90000" cy="18807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圆角矩形 31"/>
          <p:cNvSpPr/>
          <p:nvPr/>
        </p:nvSpPr>
        <p:spPr>
          <a:xfrm>
            <a:off x="5310580" y="2570261"/>
            <a:ext cx="334434" cy="45719"/>
          </a:xfrm>
          <a:prstGeom prst="roundRect">
            <a:avLst/>
          </a:prstGeom>
          <a:solidFill>
            <a:schemeClr val="bg1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1" name="直接连接符 80"/>
          <p:cNvCxnSpPr>
            <a:stCxn id="35" idx="0"/>
            <a:endCxn id="29" idx="2"/>
          </p:cNvCxnSpPr>
          <p:nvPr/>
        </p:nvCxnSpPr>
        <p:spPr>
          <a:xfrm flipH="1" flipV="1">
            <a:off x="4959346" y="2646338"/>
            <a:ext cx="227044" cy="4766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直接连接符 83"/>
          <p:cNvCxnSpPr>
            <a:stCxn id="29" idx="2"/>
            <a:endCxn id="37" idx="0"/>
          </p:cNvCxnSpPr>
          <p:nvPr/>
        </p:nvCxnSpPr>
        <p:spPr>
          <a:xfrm flipH="1">
            <a:off x="4921121" y="2646338"/>
            <a:ext cx="38225" cy="15771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0" name="矩形 89"/>
          <p:cNvSpPr/>
          <p:nvPr/>
        </p:nvSpPr>
        <p:spPr>
          <a:xfrm>
            <a:off x="1909956" y="2299964"/>
            <a:ext cx="61888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/>
              <a:t>Extract</a:t>
            </a:r>
            <a:endParaRPr lang="zh-CN" altLang="en-US" sz="1200" dirty="0"/>
          </a:p>
        </p:txBody>
      </p:sp>
      <p:sp>
        <p:nvSpPr>
          <p:cNvPr id="91" name="矩形 90"/>
          <p:cNvSpPr/>
          <p:nvPr/>
        </p:nvSpPr>
        <p:spPr>
          <a:xfrm>
            <a:off x="670221" y="2899963"/>
            <a:ext cx="110158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/>
              <a:t>DNA sequence</a:t>
            </a:r>
            <a:endParaRPr lang="zh-CN" altLang="en-US" sz="1200" dirty="0"/>
          </a:p>
        </p:txBody>
      </p:sp>
      <p:sp>
        <p:nvSpPr>
          <p:cNvPr id="92" name="矩形 91"/>
          <p:cNvSpPr/>
          <p:nvPr/>
        </p:nvSpPr>
        <p:spPr>
          <a:xfrm>
            <a:off x="2890718" y="2899963"/>
            <a:ext cx="69987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/>
              <a:t>proteins</a:t>
            </a:r>
            <a:endParaRPr lang="zh-CN" altLang="en-US" sz="1200" dirty="0"/>
          </a:p>
        </p:txBody>
      </p:sp>
      <p:sp>
        <p:nvSpPr>
          <p:cNvPr id="100" name="任意多边形 99"/>
          <p:cNvSpPr/>
          <p:nvPr/>
        </p:nvSpPr>
        <p:spPr>
          <a:xfrm>
            <a:off x="4909399" y="2733104"/>
            <a:ext cx="861094" cy="245565"/>
          </a:xfrm>
          <a:custGeom>
            <a:avLst/>
            <a:gdLst>
              <a:gd name="connsiteX0" fmla="*/ 0 w 861094"/>
              <a:gd name="connsiteY0" fmla="*/ 123013 h 245565"/>
              <a:gd name="connsiteX1" fmla="*/ 504355 w 861094"/>
              <a:gd name="connsiteY1" fmla="*/ 241926 h 245565"/>
              <a:gd name="connsiteX2" fmla="*/ 861094 w 861094"/>
              <a:gd name="connsiteY2" fmla="*/ 0 h 2455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61094" h="245565">
                <a:moveTo>
                  <a:pt x="0" y="123013"/>
                </a:moveTo>
                <a:cubicBezTo>
                  <a:pt x="180419" y="192720"/>
                  <a:pt x="360839" y="262428"/>
                  <a:pt x="504355" y="241926"/>
                </a:cubicBezTo>
                <a:cubicBezTo>
                  <a:pt x="647871" y="221424"/>
                  <a:pt x="754482" y="110712"/>
                  <a:pt x="861094" y="0"/>
                </a:cubicBezTo>
              </a:path>
            </a:pathLst>
          </a:cu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1" name="矩形 100"/>
          <p:cNvSpPr/>
          <p:nvPr/>
        </p:nvSpPr>
        <p:spPr>
          <a:xfrm>
            <a:off x="827233" y="3923203"/>
            <a:ext cx="4161667" cy="1847385"/>
          </a:xfrm>
          <a:prstGeom prst="rect">
            <a:avLst/>
          </a:prstGeom>
          <a:solidFill>
            <a:srgbClr val="EFF6FB"/>
          </a:solidFill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00"/>
          </a:p>
        </p:txBody>
      </p:sp>
      <p:sp>
        <p:nvSpPr>
          <p:cNvPr id="102" name="矩形 101"/>
          <p:cNvSpPr/>
          <p:nvPr/>
        </p:nvSpPr>
        <p:spPr>
          <a:xfrm>
            <a:off x="2398943" y="4332360"/>
            <a:ext cx="278831" cy="278831"/>
          </a:xfrm>
          <a:prstGeom prst="rect">
            <a:avLst/>
          </a:prstGeom>
          <a:solidFill>
            <a:srgbClr val="CCE3CB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矩形 102"/>
          <p:cNvSpPr/>
          <p:nvPr/>
        </p:nvSpPr>
        <p:spPr>
          <a:xfrm>
            <a:off x="2677774" y="4332360"/>
            <a:ext cx="278831" cy="2788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" name="矩形 103"/>
          <p:cNvSpPr/>
          <p:nvPr/>
        </p:nvSpPr>
        <p:spPr>
          <a:xfrm>
            <a:off x="2956605" y="4332360"/>
            <a:ext cx="278831" cy="278831"/>
          </a:xfrm>
          <a:prstGeom prst="rect">
            <a:avLst/>
          </a:prstGeom>
          <a:solidFill>
            <a:srgbClr val="CCE3CB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" name="矩形 104"/>
          <p:cNvSpPr/>
          <p:nvPr/>
        </p:nvSpPr>
        <p:spPr>
          <a:xfrm>
            <a:off x="3235436" y="4332360"/>
            <a:ext cx="278831" cy="2788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" name="矩形 105"/>
          <p:cNvSpPr/>
          <p:nvPr/>
        </p:nvSpPr>
        <p:spPr>
          <a:xfrm>
            <a:off x="3514267" y="4332360"/>
            <a:ext cx="278831" cy="278831"/>
          </a:xfrm>
          <a:prstGeom prst="rect">
            <a:avLst/>
          </a:prstGeom>
          <a:solidFill>
            <a:srgbClr val="CCE3CB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7" name="矩形 106"/>
          <p:cNvSpPr/>
          <p:nvPr/>
        </p:nvSpPr>
        <p:spPr>
          <a:xfrm>
            <a:off x="2398943" y="4611191"/>
            <a:ext cx="278831" cy="278831"/>
          </a:xfrm>
          <a:prstGeom prst="rect">
            <a:avLst/>
          </a:prstGeom>
          <a:solidFill>
            <a:srgbClr val="CCE3CB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8" name="矩形 107"/>
          <p:cNvSpPr/>
          <p:nvPr/>
        </p:nvSpPr>
        <p:spPr>
          <a:xfrm>
            <a:off x="2677774" y="4611191"/>
            <a:ext cx="278831" cy="2788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" name="矩形 108"/>
          <p:cNvSpPr/>
          <p:nvPr/>
        </p:nvSpPr>
        <p:spPr>
          <a:xfrm>
            <a:off x="2956605" y="4611191"/>
            <a:ext cx="278831" cy="2788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0" name="矩形 109"/>
          <p:cNvSpPr/>
          <p:nvPr/>
        </p:nvSpPr>
        <p:spPr>
          <a:xfrm>
            <a:off x="3235436" y="4611191"/>
            <a:ext cx="278831" cy="2788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1" name="矩形 110"/>
          <p:cNvSpPr/>
          <p:nvPr/>
        </p:nvSpPr>
        <p:spPr>
          <a:xfrm>
            <a:off x="3514267" y="4611191"/>
            <a:ext cx="278831" cy="278831"/>
          </a:xfrm>
          <a:prstGeom prst="rect">
            <a:avLst/>
          </a:prstGeom>
          <a:solidFill>
            <a:srgbClr val="CCE3CB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2" name="矩形 111"/>
          <p:cNvSpPr/>
          <p:nvPr/>
        </p:nvSpPr>
        <p:spPr>
          <a:xfrm>
            <a:off x="2398943" y="4890022"/>
            <a:ext cx="278831" cy="2788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3" name="矩形 112"/>
          <p:cNvSpPr/>
          <p:nvPr/>
        </p:nvSpPr>
        <p:spPr>
          <a:xfrm>
            <a:off x="2677774" y="4890022"/>
            <a:ext cx="278831" cy="278831"/>
          </a:xfrm>
          <a:prstGeom prst="rect">
            <a:avLst/>
          </a:prstGeom>
          <a:solidFill>
            <a:srgbClr val="CCE3CB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4" name="矩形 113"/>
          <p:cNvSpPr/>
          <p:nvPr/>
        </p:nvSpPr>
        <p:spPr>
          <a:xfrm>
            <a:off x="2956605" y="4890022"/>
            <a:ext cx="278831" cy="2788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5" name="矩形 114"/>
          <p:cNvSpPr/>
          <p:nvPr/>
        </p:nvSpPr>
        <p:spPr>
          <a:xfrm>
            <a:off x="3235436" y="4890022"/>
            <a:ext cx="278831" cy="278831"/>
          </a:xfrm>
          <a:prstGeom prst="rect">
            <a:avLst/>
          </a:prstGeom>
          <a:solidFill>
            <a:srgbClr val="CCE3CB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6" name="矩形 115"/>
          <p:cNvSpPr/>
          <p:nvPr/>
        </p:nvSpPr>
        <p:spPr>
          <a:xfrm>
            <a:off x="3514267" y="4890022"/>
            <a:ext cx="278831" cy="2788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7" name="矩形 116"/>
          <p:cNvSpPr/>
          <p:nvPr/>
        </p:nvSpPr>
        <p:spPr>
          <a:xfrm>
            <a:off x="2398943" y="5168853"/>
            <a:ext cx="278831" cy="2788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8" name="矩形 117"/>
          <p:cNvSpPr/>
          <p:nvPr/>
        </p:nvSpPr>
        <p:spPr>
          <a:xfrm>
            <a:off x="2677774" y="5168853"/>
            <a:ext cx="278831" cy="2788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9" name="矩形 118"/>
          <p:cNvSpPr/>
          <p:nvPr/>
        </p:nvSpPr>
        <p:spPr>
          <a:xfrm>
            <a:off x="2956605" y="5168853"/>
            <a:ext cx="278831" cy="278831"/>
          </a:xfrm>
          <a:prstGeom prst="rect">
            <a:avLst/>
          </a:prstGeom>
          <a:solidFill>
            <a:srgbClr val="CCE3CB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0" name="矩形 119"/>
          <p:cNvSpPr/>
          <p:nvPr/>
        </p:nvSpPr>
        <p:spPr>
          <a:xfrm>
            <a:off x="3235436" y="5168853"/>
            <a:ext cx="278831" cy="27883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1" name="矩形 120"/>
          <p:cNvSpPr/>
          <p:nvPr/>
        </p:nvSpPr>
        <p:spPr>
          <a:xfrm>
            <a:off x="3514267" y="5168853"/>
            <a:ext cx="278831" cy="2788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2" name="矩形 121"/>
          <p:cNvSpPr/>
          <p:nvPr/>
        </p:nvSpPr>
        <p:spPr>
          <a:xfrm>
            <a:off x="3793098" y="4332360"/>
            <a:ext cx="278831" cy="278831"/>
          </a:xfrm>
          <a:prstGeom prst="rect">
            <a:avLst/>
          </a:prstGeom>
          <a:solidFill>
            <a:srgbClr val="CCE3CB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3" name="矩形 122"/>
          <p:cNvSpPr/>
          <p:nvPr/>
        </p:nvSpPr>
        <p:spPr>
          <a:xfrm>
            <a:off x="4071929" y="4332360"/>
            <a:ext cx="278831" cy="2788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4" name="矩形 123"/>
          <p:cNvSpPr/>
          <p:nvPr/>
        </p:nvSpPr>
        <p:spPr>
          <a:xfrm>
            <a:off x="4350760" y="4332360"/>
            <a:ext cx="278831" cy="2788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5" name="矩形 124"/>
          <p:cNvSpPr/>
          <p:nvPr/>
        </p:nvSpPr>
        <p:spPr>
          <a:xfrm>
            <a:off x="3793098" y="4611191"/>
            <a:ext cx="278831" cy="278831"/>
          </a:xfrm>
          <a:prstGeom prst="rect">
            <a:avLst/>
          </a:prstGeom>
          <a:solidFill>
            <a:srgbClr val="CCE3CB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6" name="矩形 125"/>
          <p:cNvSpPr/>
          <p:nvPr/>
        </p:nvSpPr>
        <p:spPr>
          <a:xfrm>
            <a:off x="4071929" y="4611191"/>
            <a:ext cx="278831" cy="2788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7" name="矩形 126"/>
          <p:cNvSpPr/>
          <p:nvPr/>
        </p:nvSpPr>
        <p:spPr>
          <a:xfrm>
            <a:off x="4350760" y="4611191"/>
            <a:ext cx="278831" cy="278831"/>
          </a:xfrm>
          <a:prstGeom prst="rect">
            <a:avLst/>
          </a:prstGeom>
          <a:solidFill>
            <a:srgbClr val="CCE3CB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8" name="矩形 127"/>
          <p:cNvSpPr/>
          <p:nvPr/>
        </p:nvSpPr>
        <p:spPr>
          <a:xfrm>
            <a:off x="3793098" y="4890022"/>
            <a:ext cx="278831" cy="2788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9" name="矩形 128"/>
          <p:cNvSpPr/>
          <p:nvPr/>
        </p:nvSpPr>
        <p:spPr>
          <a:xfrm>
            <a:off x="4071929" y="4890022"/>
            <a:ext cx="278831" cy="278831"/>
          </a:xfrm>
          <a:prstGeom prst="rect">
            <a:avLst/>
          </a:prstGeom>
          <a:solidFill>
            <a:srgbClr val="CCE3CB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0" name="矩形 129"/>
          <p:cNvSpPr/>
          <p:nvPr/>
        </p:nvSpPr>
        <p:spPr>
          <a:xfrm>
            <a:off x="4350760" y="4890022"/>
            <a:ext cx="278831" cy="2788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1" name="矩形 130"/>
          <p:cNvSpPr/>
          <p:nvPr/>
        </p:nvSpPr>
        <p:spPr>
          <a:xfrm>
            <a:off x="3793098" y="5168853"/>
            <a:ext cx="278831" cy="278831"/>
          </a:xfrm>
          <a:prstGeom prst="rect">
            <a:avLst/>
          </a:prstGeom>
          <a:solidFill>
            <a:srgbClr val="CCE3CB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2" name="矩形 131"/>
          <p:cNvSpPr/>
          <p:nvPr/>
        </p:nvSpPr>
        <p:spPr>
          <a:xfrm>
            <a:off x="4071929" y="5168853"/>
            <a:ext cx="278831" cy="2788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3" name="矩形 132"/>
          <p:cNvSpPr/>
          <p:nvPr/>
        </p:nvSpPr>
        <p:spPr>
          <a:xfrm>
            <a:off x="4350760" y="5168853"/>
            <a:ext cx="278831" cy="2788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4" name="矩形 133"/>
          <p:cNvSpPr/>
          <p:nvPr/>
        </p:nvSpPr>
        <p:spPr>
          <a:xfrm>
            <a:off x="1019164" y="4426127"/>
            <a:ext cx="697077" cy="4571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5" name="矩形 134"/>
          <p:cNvSpPr/>
          <p:nvPr/>
        </p:nvSpPr>
        <p:spPr>
          <a:xfrm>
            <a:off x="1019164" y="4703521"/>
            <a:ext cx="697077" cy="4571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6" name="矩形 135"/>
          <p:cNvSpPr/>
          <p:nvPr/>
        </p:nvSpPr>
        <p:spPr>
          <a:xfrm>
            <a:off x="1019164" y="5013417"/>
            <a:ext cx="697077" cy="4571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" name="矩形 136"/>
          <p:cNvSpPr/>
          <p:nvPr/>
        </p:nvSpPr>
        <p:spPr>
          <a:xfrm>
            <a:off x="1019164" y="5292740"/>
            <a:ext cx="697077" cy="45719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8" name="矩形 137"/>
          <p:cNvSpPr/>
          <p:nvPr/>
        </p:nvSpPr>
        <p:spPr>
          <a:xfrm>
            <a:off x="1730616" y="4311624"/>
            <a:ext cx="69153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/>
              <a:t>Phage A</a:t>
            </a:r>
            <a:endParaRPr lang="zh-CN" altLang="en-US" sz="1200" dirty="0"/>
          </a:p>
        </p:txBody>
      </p:sp>
      <p:sp>
        <p:nvSpPr>
          <p:cNvPr id="139" name="矩形 138"/>
          <p:cNvSpPr/>
          <p:nvPr/>
        </p:nvSpPr>
        <p:spPr>
          <a:xfrm>
            <a:off x="1730616" y="4599537"/>
            <a:ext cx="68512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/>
              <a:t>Phage B</a:t>
            </a:r>
            <a:endParaRPr lang="zh-CN" altLang="en-US" sz="1200" dirty="0"/>
          </a:p>
        </p:txBody>
      </p:sp>
      <p:sp>
        <p:nvSpPr>
          <p:cNvPr id="140" name="矩形 139"/>
          <p:cNvSpPr/>
          <p:nvPr/>
        </p:nvSpPr>
        <p:spPr>
          <a:xfrm>
            <a:off x="1730616" y="4899828"/>
            <a:ext cx="68352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/>
              <a:t>Phage C</a:t>
            </a:r>
            <a:endParaRPr lang="zh-CN" altLang="en-US" sz="1200" dirty="0"/>
          </a:p>
        </p:txBody>
      </p:sp>
      <p:sp>
        <p:nvSpPr>
          <p:cNvPr id="141" name="矩形 140"/>
          <p:cNvSpPr/>
          <p:nvPr/>
        </p:nvSpPr>
        <p:spPr>
          <a:xfrm>
            <a:off x="1730616" y="5170248"/>
            <a:ext cx="69634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/>
              <a:t>Phage D</a:t>
            </a:r>
            <a:endParaRPr lang="zh-CN" altLang="en-US" sz="1200" dirty="0"/>
          </a:p>
        </p:txBody>
      </p:sp>
      <p:sp>
        <p:nvSpPr>
          <p:cNvPr id="142" name="矩形 141"/>
          <p:cNvSpPr/>
          <p:nvPr/>
        </p:nvSpPr>
        <p:spPr>
          <a:xfrm>
            <a:off x="2309399" y="4092337"/>
            <a:ext cx="40427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100" dirty="0"/>
              <a:t>PC1</a:t>
            </a:r>
            <a:endParaRPr lang="zh-CN" altLang="en-US" sz="1100" dirty="0"/>
          </a:p>
        </p:txBody>
      </p:sp>
      <p:sp>
        <p:nvSpPr>
          <p:cNvPr id="143" name="矩形 142"/>
          <p:cNvSpPr/>
          <p:nvPr/>
        </p:nvSpPr>
        <p:spPr>
          <a:xfrm>
            <a:off x="2605183" y="4092337"/>
            <a:ext cx="40427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100" dirty="0"/>
              <a:t>PC2</a:t>
            </a:r>
            <a:endParaRPr lang="zh-CN" altLang="en-US" sz="1100" dirty="0"/>
          </a:p>
        </p:txBody>
      </p:sp>
      <p:sp>
        <p:nvSpPr>
          <p:cNvPr id="144" name="矩形 143"/>
          <p:cNvSpPr/>
          <p:nvPr/>
        </p:nvSpPr>
        <p:spPr>
          <a:xfrm>
            <a:off x="2876974" y="4092337"/>
            <a:ext cx="40427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100" dirty="0"/>
              <a:t>PC3</a:t>
            </a:r>
            <a:endParaRPr lang="zh-CN" altLang="en-US" sz="1100" dirty="0"/>
          </a:p>
        </p:txBody>
      </p:sp>
      <p:sp>
        <p:nvSpPr>
          <p:cNvPr id="145" name="矩形 144"/>
          <p:cNvSpPr/>
          <p:nvPr/>
        </p:nvSpPr>
        <p:spPr>
          <a:xfrm>
            <a:off x="3145891" y="4092337"/>
            <a:ext cx="40427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100" dirty="0"/>
              <a:t>PC4</a:t>
            </a:r>
            <a:endParaRPr lang="zh-CN" altLang="en-US" sz="1100" dirty="0"/>
          </a:p>
        </p:txBody>
      </p:sp>
      <p:sp>
        <p:nvSpPr>
          <p:cNvPr id="146" name="矩形 145"/>
          <p:cNvSpPr/>
          <p:nvPr/>
        </p:nvSpPr>
        <p:spPr>
          <a:xfrm>
            <a:off x="3424722" y="4087544"/>
            <a:ext cx="40427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100" dirty="0"/>
              <a:t>PC5</a:t>
            </a:r>
            <a:endParaRPr lang="zh-CN" altLang="en-US" sz="1100" dirty="0"/>
          </a:p>
        </p:txBody>
      </p:sp>
      <p:sp>
        <p:nvSpPr>
          <p:cNvPr id="147" name="矩形 146"/>
          <p:cNvSpPr/>
          <p:nvPr/>
        </p:nvSpPr>
        <p:spPr>
          <a:xfrm>
            <a:off x="3703553" y="4090857"/>
            <a:ext cx="40427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100" dirty="0"/>
              <a:t>PC6</a:t>
            </a:r>
            <a:endParaRPr lang="zh-CN" altLang="en-US" sz="1100" dirty="0"/>
          </a:p>
        </p:txBody>
      </p:sp>
      <p:sp>
        <p:nvSpPr>
          <p:cNvPr id="148" name="矩形 147"/>
          <p:cNvSpPr/>
          <p:nvPr/>
        </p:nvSpPr>
        <p:spPr>
          <a:xfrm>
            <a:off x="3972470" y="4094170"/>
            <a:ext cx="40427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100" dirty="0"/>
              <a:t>PC7</a:t>
            </a:r>
            <a:endParaRPr lang="zh-CN" altLang="en-US" sz="1100" dirty="0"/>
          </a:p>
        </p:txBody>
      </p:sp>
      <p:sp>
        <p:nvSpPr>
          <p:cNvPr id="149" name="矩形 148"/>
          <p:cNvSpPr/>
          <p:nvPr/>
        </p:nvSpPr>
        <p:spPr>
          <a:xfrm>
            <a:off x="4257834" y="4094170"/>
            <a:ext cx="40427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100" dirty="0"/>
              <a:t>PC8</a:t>
            </a:r>
            <a:endParaRPr lang="zh-CN" altLang="en-US" sz="1100" dirty="0"/>
          </a:p>
        </p:txBody>
      </p:sp>
      <p:pic>
        <p:nvPicPr>
          <p:cNvPr id="150" name="图片 14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2955" y="5070408"/>
            <a:ext cx="1884433" cy="702414"/>
          </a:xfrm>
          <a:prstGeom prst="rect">
            <a:avLst/>
          </a:prstGeom>
        </p:spPr>
      </p:pic>
      <p:sp>
        <p:nvSpPr>
          <p:cNvPr id="151" name="矩形 150"/>
          <p:cNvSpPr/>
          <p:nvPr/>
        </p:nvSpPr>
        <p:spPr>
          <a:xfrm>
            <a:off x="5832396" y="4841090"/>
            <a:ext cx="212975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/>
              <a:t>Share at least </a:t>
            </a:r>
            <a:r>
              <a:rPr lang="en-US" altLang="zh-CN" sz="1200" i="1" dirty="0"/>
              <a:t>c </a:t>
            </a:r>
            <a:r>
              <a:rPr lang="en-US" altLang="zh-CN" sz="1200" dirty="0"/>
              <a:t>protein clusters</a:t>
            </a:r>
            <a:endParaRPr lang="zh-CN" altLang="en-US" sz="1200" dirty="0"/>
          </a:p>
        </p:txBody>
      </p:sp>
      <p:sp>
        <p:nvSpPr>
          <p:cNvPr id="152" name="矩形 151"/>
          <p:cNvSpPr/>
          <p:nvPr/>
        </p:nvSpPr>
        <p:spPr>
          <a:xfrm>
            <a:off x="5819100" y="4055361"/>
            <a:ext cx="136171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/>
              <a:t>Example (A and B):</a:t>
            </a:r>
            <a:endParaRPr lang="zh-CN" altLang="en-US" sz="1200" dirty="0"/>
          </a:p>
        </p:txBody>
      </p:sp>
      <p:sp>
        <p:nvSpPr>
          <p:cNvPr id="153" name="矩形 152"/>
          <p:cNvSpPr/>
          <p:nvPr/>
        </p:nvSpPr>
        <p:spPr>
          <a:xfrm>
            <a:off x="6147537" y="4340276"/>
            <a:ext cx="149271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i="1" dirty="0"/>
              <a:t>c </a:t>
            </a:r>
            <a:r>
              <a:rPr lang="en-US" altLang="zh-CN" sz="1200" dirty="0"/>
              <a:t>= 3, </a:t>
            </a:r>
            <a:r>
              <a:rPr lang="en-US" altLang="zh-CN" sz="1200" i="1" dirty="0"/>
              <a:t>n</a:t>
            </a:r>
            <a:r>
              <a:rPr lang="en-US" altLang="zh-CN" sz="1200" dirty="0"/>
              <a:t> = 8, </a:t>
            </a:r>
            <a:r>
              <a:rPr lang="en-US" altLang="zh-CN" sz="1200" i="1" dirty="0"/>
              <a:t>a </a:t>
            </a:r>
            <a:r>
              <a:rPr lang="en-US" altLang="zh-CN" sz="1200" dirty="0"/>
              <a:t>=</a:t>
            </a:r>
            <a:r>
              <a:rPr lang="en-US" altLang="zh-CN" sz="1200" i="1" dirty="0"/>
              <a:t> b </a:t>
            </a:r>
            <a:r>
              <a:rPr lang="en-US" altLang="zh-CN" sz="1200" dirty="0"/>
              <a:t>= 4 </a:t>
            </a:r>
          </a:p>
        </p:txBody>
      </p:sp>
      <p:sp>
        <p:nvSpPr>
          <p:cNvPr id="2" name="矩形 1"/>
          <p:cNvSpPr/>
          <p:nvPr/>
        </p:nvSpPr>
        <p:spPr>
          <a:xfrm>
            <a:off x="994069" y="1161125"/>
            <a:ext cx="693180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b="1" dirty="0"/>
              <a:t>Similar protein organizations </a:t>
            </a:r>
            <a:r>
              <a:rPr lang="en-US" altLang="zh-CN" sz="1400" dirty="0"/>
              <a:t>-&gt; might infect the same host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b="1" dirty="0"/>
              <a:t>Protein cluster </a:t>
            </a:r>
            <a:r>
              <a:rPr lang="en-US" altLang="zh-CN" sz="1400" dirty="0"/>
              <a:t>construction using Markov Chain clustering (MCL)</a:t>
            </a:r>
            <a:endParaRPr lang="zh-CN" altLang="en-US" sz="1400" dirty="0"/>
          </a:p>
        </p:txBody>
      </p:sp>
      <p:cxnSp>
        <p:nvCxnSpPr>
          <p:cNvPr id="154" name="直接连接符 153"/>
          <p:cNvCxnSpPr/>
          <p:nvPr/>
        </p:nvCxnSpPr>
        <p:spPr>
          <a:xfrm>
            <a:off x="698817" y="922965"/>
            <a:ext cx="6892465" cy="17921"/>
          </a:xfrm>
          <a:prstGeom prst="line">
            <a:avLst/>
          </a:prstGeom>
          <a:ln w="19050">
            <a:solidFill>
              <a:srgbClr val="7019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灯片编号占位符 2"/>
          <p:cNvSpPr txBox="1">
            <a:spLocks/>
          </p:cNvSpPr>
          <p:nvPr/>
        </p:nvSpPr>
        <p:spPr>
          <a:xfrm>
            <a:off x="8010497" y="541507"/>
            <a:ext cx="31840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dirty="0">
                <a:solidFill>
                  <a:schemeClr val="bg1"/>
                </a:solidFill>
              </a:rPr>
              <a:t>8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  <p:cxnSp>
        <p:nvCxnSpPr>
          <p:cNvPr id="158" name="直接连接符 157"/>
          <p:cNvCxnSpPr/>
          <p:nvPr/>
        </p:nvCxnSpPr>
        <p:spPr>
          <a:xfrm>
            <a:off x="8088700" y="846612"/>
            <a:ext cx="16273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直接连接符 158"/>
          <p:cNvCxnSpPr/>
          <p:nvPr/>
        </p:nvCxnSpPr>
        <p:spPr>
          <a:xfrm>
            <a:off x="8088700" y="888711"/>
            <a:ext cx="16273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矩形 155"/>
          <p:cNvSpPr/>
          <p:nvPr/>
        </p:nvSpPr>
        <p:spPr>
          <a:xfrm>
            <a:off x="5733018" y="6292065"/>
            <a:ext cx="2489595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800" dirty="0">
                <a:solidFill>
                  <a:schemeClr val="bg1">
                    <a:lumMod val="50000"/>
                  </a:schemeClr>
                </a:solidFill>
              </a:rPr>
              <a:t>[1] Bolduc, Benjamin, et al. "vConTACT: an iVirus tool to</a:t>
            </a:r>
            <a:endParaRPr lang="zh-CN" alt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5890916" y="6403377"/>
            <a:ext cx="3715549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800" dirty="0">
                <a:solidFill>
                  <a:schemeClr val="bg1">
                    <a:lumMod val="50000"/>
                  </a:schemeClr>
                </a:solidFill>
              </a:rPr>
              <a:t>classify double-stranded DNA viruses that infect Archaea</a:t>
            </a:r>
            <a:endParaRPr lang="zh-CN" alt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7033067" y="6509450"/>
            <a:ext cx="138371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800" dirty="0">
                <a:solidFill>
                  <a:schemeClr val="bg1">
                    <a:lumMod val="50000"/>
                  </a:schemeClr>
                </a:solidFill>
              </a:rPr>
              <a:t>and Bacteria." </a:t>
            </a:r>
            <a:r>
              <a:rPr lang="en-US" altLang="zh-CN" sz="800" dirty="0" err="1">
                <a:solidFill>
                  <a:schemeClr val="bg1">
                    <a:lumMod val="50000"/>
                  </a:schemeClr>
                </a:solidFill>
              </a:rPr>
              <a:t>PeerJ</a:t>
            </a:r>
            <a:r>
              <a:rPr lang="en-US" altLang="zh-CN" sz="800" dirty="0">
                <a:solidFill>
                  <a:schemeClr val="bg1">
                    <a:lumMod val="50000"/>
                  </a:schemeClr>
                </a:solidFill>
              </a:rPr>
              <a:t> 5 (2017)</a:t>
            </a:r>
            <a:endParaRPr lang="zh-CN" alt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453799A-D4FC-4C4B-856D-A1E50A3E2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FDA5E-6C12-4BB4-9E17-838C360467A1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150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5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2500"/>
                            </p:stCondLst>
                            <p:childTnLst>
                              <p:par>
                                <p:cTn id="1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5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8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1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4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7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0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3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6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9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2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5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8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1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4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7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0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3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6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9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2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5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8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1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4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7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0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3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6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9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2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5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8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1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4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7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0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3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6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9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2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5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8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1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4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7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0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3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6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9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2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5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8" grpId="0" animBg="1"/>
      <p:bldP spid="29" grpId="0" animBg="1"/>
      <p:bldP spid="30" grpId="0" animBg="1"/>
      <p:bldP spid="31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2" grpId="0"/>
      <p:bldP spid="53" grpId="0"/>
      <p:bldP spid="54" grpId="0"/>
      <p:bldP spid="55" grpId="0"/>
      <p:bldP spid="56" grpId="0"/>
      <p:bldP spid="57" grpId="0"/>
      <p:bldP spid="32" grpId="0" animBg="1"/>
      <p:bldP spid="90" grpId="0"/>
      <p:bldP spid="91" grpId="0"/>
      <p:bldP spid="92" grpId="0"/>
      <p:bldP spid="100" grpId="0" animBg="1"/>
      <p:bldP spid="101" grpId="0" animBg="1"/>
      <p:bldP spid="102" grpId="0" animBg="1"/>
      <p:bldP spid="103" grpId="0" animBg="1"/>
      <p:bldP spid="104" grpId="0" animBg="1"/>
      <p:bldP spid="105" grpId="0" animBg="1"/>
      <p:bldP spid="106" grpId="0" animBg="1"/>
      <p:bldP spid="107" grpId="0" animBg="1"/>
      <p:bldP spid="108" grpId="0" animBg="1"/>
      <p:bldP spid="109" grpId="0" animBg="1"/>
      <p:bldP spid="110" grpId="0" animBg="1"/>
      <p:bldP spid="111" grpId="0" animBg="1"/>
      <p:bldP spid="112" grpId="0" animBg="1"/>
      <p:bldP spid="113" grpId="0" animBg="1"/>
      <p:bldP spid="114" grpId="0" animBg="1"/>
      <p:bldP spid="115" grpId="0" animBg="1"/>
      <p:bldP spid="116" grpId="0" animBg="1"/>
      <p:bldP spid="117" grpId="0" animBg="1"/>
      <p:bldP spid="118" grpId="0" animBg="1"/>
      <p:bldP spid="119" grpId="0" animBg="1"/>
      <p:bldP spid="120" grpId="0" animBg="1"/>
      <p:bldP spid="121" grpId="0" animBg="1"/>
      <p:bldP spid="122" grpId="0" animBg="1"/>
      <p:bldP spid="123" grpId="0" animBg="1"/>
      <p:bldP spid="124" grpId="0" animBg="1"/>
      <p:bldP spid="125" grpId="0" animBg="1"/>
      <p:bldP spid="126" grpId="0" animBg="1"/>
      <p:bldP spid="127" grpId="0" animBg="1"/>
      <p:bldP spid="128" grpId="0" animBg="1"/>
      <p:bldP spid="129" grpId="0" animBg="1"/>
      <p:bldP spid="130" grpId="0" animBg="1"/>
      <p:bldP spid="131" grpId="0" animBg="1"/>
      <p:bldP spid="132" grpId="0" animBg="1"/>
      <p:bldP spid="133" grpId="0" animBg="1"/>
      <p:bldP spid="134" grpId="0" animBg="1"/>
      <p:bldP spid="135" grpId="0" animBg="1"/>
      <p:bldP spid="136" grpId="0" animBg="1"/>
      <p:bldP spid="137" grpId="0" animBg="1"/>
      <p:bldP spid="138" grpId="0"/>
      <p:bldP spid="139" grpId="0"/>
      <p:bldP spid="140" grpId="0"/>
      <p:bldP spid="141" grpId="0"/>
      <p:bldP spid="142" grpId="0"/>
      <p:bldP spid="143" grpId="0"/>
      <p:bldP spid="144" grpId="0"/>
      <p:bldP spid="145" grpId="0"/>
      <p:bldP spid="146" grpId="0"/>
      <p:bldP spid="147" grpId="0"/>
      <p:bldP spid="148" grpId="0"/>
      <p:bldP spid="149" grpId="0"/>
      <p:bldP spid="151" grpId="0"/>
      <p:bldP spid="152" grpId="0"/>
      <p:bldP spid="15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8159" y="188519"/>
            <a:ext cx="5911624" cy="856169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rgbClr val="701944"/>
                </a:solidFill>
                <a:latin typeface="+mn-lt"/>
              </a:rPr>
              <a:t>Genomic data: genomes</a:t>
            </a:r>
          </a:p>
        </p:txBody>
      </p:sp>
      <p:pic>
        <p:nvPicPr>
          <p:cNvPr id="5" name="preface.png" descr="prefac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601" y="1582781"/>
            <a:ext cx="2792760" cy="3527696"/>
          </a:xfrm>
          <a:prstGeom prst="rect">
            <a:avLst/>
          </a:prstGeom>
          <a:ln w="12700">
            <a:miter lim="400000"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3361" y="2586092"/>
            <a:ext cx="3997300" cy="276694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583436" y="5676955"/>
            <a:ext cx="5525214" cy="65471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26789" tIns="26789" rIns="26789" bIns="26789" numCol="1" spcCol="38100" rtlCol="0" anchor="ctr">
            <a:spAutoFit/>
          </a:bodyPr>
          <a:lstStyle/>
          <a:p>
            <a:r>
              <a:rPr lang="en-US" sz="1688" dirty="0"/>
              <a:t>The genome is in every cell except red blood cell and sex cells.</a:t>
            </a:r>
            <a:r>
              <a:rPr lang="en-US" sz="949" dirty="0"/>
              <a:t> </a:t>
            </a:r>
          </a:p>
          <a:p>
            <a:pPr algn="ctr" defTabSz="308063" hangingPunct="0"/>
            <a:endParaRPr lang="en-US" sz="2215" dirty="0">
              <a:solidFill>
                <a:srgbClr val="000000"/>
              </a:solidFill>
              <a:sym typeface="Gill San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08E2E5-57AF-6A45-A242-E31787775D36}"/>
              </a:ext>
            </a:extLst>
          </p:cNvPr>
          <p:cNvSpPr txBox="1"/>
          <p:nvPr/>
        </p:nvSpPr>
        <p:spPr>
          <a:xfrm>
            <a:off x="5412347" y="1027477"/>
            <a:ext cx="334161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primary structure of DNA sequence: a string defined on four bases: A, C, G, and T: </a:t>
            </a:r>
          </a:p>
          <a:p>
            <a:endParaRPr lang="en-US" b="1" u="sng" dirty="0"/>
          </a:p>
          <a:p>
            <a:r>
              <a:rPr lang="en-US" b="1" u="sng" dirty="0"/>
              <a:t>Sequencing</a:t>
            </a:r>
            <a:r>
              <a:rPr lang="en-US" dirty="0"/>
              <a:t> : determine each base in a DNA molecule</a:t>
            </a:r>
          </a:p>
        </p:txBody>
      </p:sp>
      <p:cxnSp>
        <p:nvCxnSpPr>
          <p:cNvPr id="4" name="直接连接符 113">
            <a:extLst>
              <a:ext uri="{FF2B5EF4-FFF2-40B4-BE49-F238E27FC236}">
                <a16:creationId xmlns:a16="http://schemas.microsoft.com/office/drawing/2014/main" id="{905ACA1E-4EC5-8019-B5A4-5B20A4F9BE2C}"/>
              </a:ext>
            </a:extLst>
          </p:cNvPr>
          <p:cNvCxnSpPr/>
          <p:nvPr/>
        </p:nvCxnSpPr>
        <p:spPr>
          <a:xfrm>
            <a:off x="387604" y="840491"/>
            <a:ext cx="6892465" cy="17921"/>
          </a:xfrm>
          <a:prstGeom prst="line">
            <a:avLst/>
          </a:prstGeom>
          <a:ln w="19050">
            <a:solidFill>
              <a:srgbClr val="7019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66B63FC5-437A-0811-F100-474BDAB5683B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5415327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9AA3AD-D4CB-974B-8142-C08459FBB8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FDA5E-6C12-4BB4-9E17-838C360467A1}" type="slidenum">
              <a:rPr lang="zh-CN" altLang="en-US" smtClean="0"/>
              <a:t>30</a:t>
            </a:fld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DEE90CF7-E08B-589C-1DEA-01C7EF03AE0B}"/>
              </a:ext>
            </a:extLst>
          </p:cNvPr>
          <p:cNvSpPr txBox="1"/>
          <p:nvPr/>
        </p:nvSpPr>
        <p:spPr>
          <a:xfrm>
            <a:off x="373989" y="406208"/>
            <a:ext cx="79331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701944"/>
                </a:solidFill>
              </a:rPr>
              <a:t>Edge construction II</a:t>
            </a:r>
            <a:endParaRPr lang="zh-CN" altLang="en-US" sz="2800" b="1" dirty="0">
              <a:solidFill>
                <a:srgbClr val="701944"/>
              </a:solidFill>
            </a:endParaRPr>
          </a:p>
        </p:txBody>
      </p:sp>
      <p:cxnSp>
        <p:nvCxnSpPr>
          <p:cNvPr id="15" name="直接连接符 8">
            <a:extLst>
              <a:ext uri="{FF2B5EF4-FFF2-40B4-BE49-F238E27FC236}">
                <a16:creationId xmlns:a16="http://schemas.microsoft.com/office/drawing/2014/main" id="{35C5C1C2-A91D-A69C-ED15-15D6908C500F}"/>
              </a:ext>
            </a:extLst>
          </p:cNvPr>
          <p:cNvCxnSpPr/>
          <p:nvPr/>
        </p:nvCxnSpPr>
        <p:spPr>
          <a:xfrm flipV="1">
            <a:off x="451064" y="896918"/>
            <a:ext cx="7035586" cy="3498"/>
          </a:xfrm>
          <a:prstGeom prst="line">
            <a:avLst/>
          </a:prstGeom>
          <a:ln w="19050">
            <a:solidFill>
              <a:srgbClr val="7019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图片 26">
            <a:extLst>
              <a:ext uri="{FF2B5EF4-FFF2-40B4-BE49-F238E27FC236}">
                <a16:creationId xmlns:a16="http://schemas.microsoft.com/office/drawing/2014/main" id="{24264F9E-EEBB-69A5-9F86-3741B54CFA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8073" y="1701116"/>
            <a:ext cx="3224464" cy="1046629"/>
          </a:xfrm>
          <a:prstGeom prst="rect">
            <a:avLst/>
          </a:prstGeom>
        </p:spPr>
      </p:pic>
      <p:sp>
        <p:nvSpPr>
          <p:cNvPr id="28" name="文本框 27">
            <a:extLst>
              <a:ext uri="{FF2B5EF4-FFF2-40B4-BE49-F238E27FC236}">
                <a16:creationId xmlns:a16="http://schemas.microsoft.com/office/drawing/2014/main" id="{9DFDBB38-6414-2A2A-6BA9-FCD59320F871}"/>
              </a:ext>
            </a:extLst>
          </p:cNvPr>
          <p:cNvSpPr txBox="1"/>
          <p:nvPr/>
        </p:nvSpPr>
        <p:spPr>
          <a:xfrm>
            <a:off x="1109342" y="1164082"/>
            <a:ext cx="17232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Virus vs bacteria</a:t>
            </a:r>
            <a:endParaRPr kumimoji="1"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4BDA45F-B28A-FA39-0D50-05B75D41F404}"/>
              </a:ext>
            </a:extLst>
          </p:cNvPr>
          <p:cNvSpPr txBox="1"/>
          <p:nvPr/>
        </p:nvSpPr>
        <p:spPr>
          <a:xfrm>
            <a:off x="1109342" y="3059668"/>
            <a:ext cx="3354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Overview of the knowledge graph</a:t>
            </a:r>
            <a:endParaRPr lang="zh-CN" altLang="en-US" dirty="0"/>
          </a:p>
        </p:txBody>
      </p:sp>
      <p:sp>
        <p:nvSpPr>
          <p:cNvPr id="3" name="五边形 2">
            <a:extLst>
              <a:ext uri="{FF2B5EF4-FFF2-40B4-BE49-F238E27FC236}">
                <a16:creationId xmlns:a16="http://schemas.microsoft.com/office/drawing/2014/main" id="{BBE9DB5D-F289-45F6-B644-C79CE6D44F5B}"/>
              </a:ext>
            </a:extLst>
          </p:cNvPr>
          <p:cNvSpPr/>
          <p:nvPr/>
        </p:nvSpPr>
        <p:spPr>
          <a:xfrm>
            <a:off x="593561" y="3156755"/>
            <a:ext cx="381119" cy="181497"/>
          </a:xfrm>
          <a:prstGeom prst="homePlate">
            <a:avLst>
              <a:gd name="adj" fmla="val 47313"/>
            </a:avLst>
          </a:prstGeom>
          <a:solidFill>
            <a:srgbClr val="701944"/>
          </a:solidFill>
          <a:ln>
            <a:solidFill>
              <a:srgbClr val="7019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燕尾形 3">
            <a:extLst>
              <a:ext uri="{FF2B5EF4-FFF2-40B4-BE49-F238E27FC236}">
                <a16:creationId xmlns:a16="http://schemas.microsoft.com/office/drawing/2014/main" id="{1DE17D3B-013F-2881-780B-6CD3AFC4C827}"/>
              </a:ext>
            </a:extLst>
          </p:cNvPr>
          <p:cNvSpPr/>
          <p:nvPr/>
        </p:nvSpPr>
        <p:spPr>
          <a:xfrm>
            <a:off x="934574" y="3156754"/>
            <a:ext cx="174768" cy="181498"/>
          </a:xfrm>
          <a:prstGeom prst="chevron">
            <a:avLst/>
          </a:prstGeom>
          <a:solidFill>
            <a:srgbClr val="701944">
              <a:alpha val="60000"/>
            </a:srgbClr>
          </a:solidFill>
          <a:ln>
            <a:solidFill>
              <a:srgbClr val="A975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CAC8E97-FAEA-5DFA-86A1-4A3420FC48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8947" y="3519434"/>
            <a:ext cx="4204528" cy="2262643"/>
          </a:xfrm>
          <a:prstGeom prst="rect">
            <a:avLst/>
          </a:prstGeom>
        </p:spPr>
      </p:pic>
      <p:sp>
        <p:nvSpPr>
          <p:cNvPr id="9" name="五边形 8">
            <a:extLst>
              <a:ext uri="{FF2B5EF4-FFF2-40B4-BE49-F238E27FC236}">
                <a16:creationId xmlns:a16="http://schemas.microsoft.com/office/drawing/2014/main" id="{DC0DB9D1-102D-526A-B2EB-7812AA11B988}"/>
              </a:ext>
            </a:extLst>
          </p:cNvPr>
          <p:cNvSpPr/>
          <p:nvPr/>
        </p:nvSpPr>
        <p:spPr>
          <a:xfrm>
            <a:off x="593561" y="1225775"/>
            <a:ext cx="381119" cy="181497"/>
          </a:xfrm>
          <a:prstGeom prst="homePlate">
            <a:avLst>
              <a:gd name="adj" fmla="val 47313"/>
            </a:avLst>
          </a:prstGeom>
          <a:solidFill>
            <a:srgbClr val="701944"/>
          </a:solidFill>
          <a:ln>
            <a:solidFill>
              <a:srgbClr val="7019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燕尾形 9">
            <a:extLst>
              <a:ext uri="{FF2B5EF4-FFF2-40B4-BE49-F238E27FC236}">
                <a16:creationId xmlns:a16="http://schemas.microsoft.com/office/drawing/2014/main" id="{587E80AD-C930-9087-0E1A-6DE6D4281399}"/>
              </a:ext>
            </a:extLst>
          </p:cNvPr>
          <p:cNvSpPr/>
          <p:nvPr/>
        </p:nvSpPr>
        <p:spPr>
          <a:xfrm>
            <a:off x="934574" y="1225774"/>
            <a:ext cx="174768" cy="181498"/>
          </a:xfrm>
          <a:prstGeom prst="chevron">
            <a:avLst/>
          </a:prstGeom>
          <a:solidFill>
            <a:srgbClr val="701944">
              <a:alpha val="60000"/>
            </a:srgbClr>
          </a:solidFill>
          <a:ln>
            <a:solidFill>
              <a:srgbClr val="A975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5484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4" grpId="0" animBg="1"/>
      <p:bldP spid="9" grpId="0" animBg="1"/>
      <p:bldP spid="10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663696" y="458732"/>
            <a:ext cx="44325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701944"/>
                </a:solidFill>
              </a:rPr>
              <a:t>Node feature encoding</a:t>
            </a:r>
            <a:endParaRPr lang="zh-CN" altLang="en-US" sz="2800" b="1" dirty="0">
              <a:solidFill>
                <a:srgbClr val="701944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243744" y="4795034"/>
            <a:ext cx="40985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 dirty="0"/>
              <a:t>E2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390962" y="4792373"/>
            <a:ext cx="40985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 dirty="0"/>
              <a:t>E3</a:t>
            </a:r>
          </a:p>
        </p:txBody>
      </p:sp>
      <p:cxnSp>
        <p:nvCxnSpPr>
          <p:cNvPr id="57" name="直接箭头连接符 56">
            <a:extLst>
              <a:ext uri="{FF2B5EF4-FFF2-40B4-BE49-F238E27FC236}">
                <a16:creationId xmlns:a16="http://schemas.microsoft.com/office/drawing/2014/main" id="{52E4176C-966C-49F1-8037-F037C846F1B2}"/>
              </a:ext>
            </a:extLst>
          </p:cNvPr>
          <p:cNvCxnSpPr/>
          <p:nvPr/>
        </p:nvCxnSpPr>
        <p:spPr>
          <a:xfrm>
            <a:off x="4359410" y="3779396"/>
            <a:ext cx="140919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矩形: 圆角 414">
            <a:extLst>
              <a:ext uri="{FF2B5EF4-FFF2-40B4-BE49-F238E27FC236}">
                <a16:creationId xmlns:a16="http://schemas.microsoft.com/office/drawing/2014/main" id="{F09264F1-262C-4ED8-B0D7-765181FFA638}"/>
              </a:ext>
            </a:extLst>
          </p:cNvPr>
          <p:cNvSpPr/>
          <p:nvPr/>
        </p:nvSpPr>
        <p:spPr>
          <a:xfrm>
            <a:off x="2849771" y="2816743"/>
            <a:ext cx="3318371" cy="1980338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200" dirty="0"/>
          </a:p>
        </p:txBody>
      </p:sp>
      <p:sp>
        <p:nvSpPr>
          <p:cNvPr id="59" name="文本框 58"/>
          <p:cNvSpPr txBox="1"/>
          <p:nvPr/>
        </p:nvSpPr>
        <p:spPr>
          <a:xfrm>
            <a:off x="3702729" y="2900755"/>
            <a:ext cx="132914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 dirty="0"/>
              <a:t>Multiple filter sizes</a:t>
            </a:r>
          </a:p>
          <a:p>
            <a:pPr algn="ctr"/>
            <a:r>
              <a:rPr lang="en-US" altLang="zh-CN" sz="1000" dirty="0"/>
              <a:t>Convolutional layer</a:t>
            </a:r>
          </a:p>
        </p:txBody>
      </p:sp>
      <p:sp>
        <p:nvSpPr>
          <p:cNvPr id="60" name="圆角矩形 59"/>
          <p:cNvSpPr/>
          <p:nvPr/>
        </p:nvSpPr>
        <p:spPr>
          <a:xfrm rot="16200000">
            <a:off x="609378" y="3541200"/>
            <a:ext cx="1472118" cy="58322"/>
          </a:xfrm>
          <a:prstGeom prst="roundRect">
            <a:avLst/>
          </a:prstGeom>
          <a:solidFill>
            <a:srgbClr val="BFC5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p:sp>
        <p:nvSpPr>
          <p:cNvPr id="61" name="圆角矩形 60"/>
          <p:cNvSpPr/>
          <p:nvPr/>
        </p:nvSpPr>
        <p:spPr>
          <a:xfrm rot="16200000">
            <a:off x="1182838" y="3218432"/>
            <a:ext cx="832388" cy="57245"/>
          </a:xfrm>
          <a:prstGeom prst="roundRect">
            <a:avLst/>
          </a:prstGeom>
          <a:solidFill>
            <a:srgbClr val="AEDB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>
              <a:solidFill>
                <a:srgbClr val="443E3D"/>
              </a:solidFill>
            </a:endParaRPr>
          </a:p>
        </p:txBody>
      </p:sp>
      <p:cxnSp>
        <p:nvCxnSpPr>
          <p:cNvPr id="62" name="直接箭头连接符 61">
            <a:extLst>
              <a:ext uri="{FF2B5EF4-FFF2-40B4-BE49-F238E27FC236}">
                <a16:creationId xmlns:a16="http://schemas.microsoft.com/office/drawing/2014/main" id="{0421FA68-63C1-4A7F-9A75-0DB81A5ABBCF}"/>
              </a:ext>
            </a:extLst>
          </p:cNvPr>
          <p:cNvCxnSpPr/>
          <p:nvPr/>
        </p:nvCxnSpPr>
        <p:spPr>
          <a:xfrm>
            <a:off x="2782771" y="3753250"/>
            <a:ext cx="215609" cy="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直接箭头连接符 62">
            <a:extLst>
              <a:ext uri="{FF2B5EF4-FFF2-40B4-BE49-F238E27FC236}">
                <a16:creationId xmlns:a16="http://schemas.microsoft.com/office/drawing/2014/main" id="{0421FA68-63C1-4A7F-9A75-0DB81A5ABBCF}"/>
              </a:ext>
            </a:extLst>
          </p:cNvPr>
          <p:cNvCxnSpPr/>
          <p:nvPr/>
        </p:nvCxnSpPr>
        <p:spPr>
          <a:xfrm flipV="1">
            <a:off x="1770770" y="3758857"/>
            <a:ext cx="132825" cy="626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文本框 63"/>
          <p:cNvSpPr txBox="1"/>
          <p:nvPr/>
        </p:nvSpPr>
        <p:spPr>
          <a:xfrm>
            <a:off x="2932082" y="4358597"/>
            <a:ext cx="121096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00" dirty="0"/>
              <a:t>Pre-trained</a:t>
            </a:r>
          </a:p>
          <a:p>
            <a:pPr algn="ctr"/>
            <a:r>
              <a:rPr lang="en-US" altLang="zh-CN" sz="1100" dirty="0"/>
              <a:t>CNN model</a:t>
            </a:r>
            <a:endParaRPr lang="zh-CN" altLang="en-US" sz="1100" dirty="0"/>
          </a:p>
        </p:txBody>
      </p:sp>
      <p:sp>
        <p:nvSpPr>
          <p:cNvPr id="65" name="文本框 64"/>
          <p:cNvSpPr txBox="1"/>
          <p:nvPr/>
        </p:nvSpPr>
        <p:spPr>
          <a:xfrm>
            <a:off x="1783396" y="4708500"/>
            <a:ext cx="104677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 dirty="0"/>
              <a:t>Cut into </a:t>
            </a:r>
          </a:p>
          <a:p>
            <a:pPr algn="ctr"/>
            <a:r>
              <a:rPr lang="en-US" altLang="zh-CN" sz="1000" i="1" dirty="0"/>
              <a:t>length</a:t>
            </a:r>
            <a:r>
              <a:rPr lang="en-US" altLang="zh-CN" sz="1000" dirty="0"/>
              <a:t> = 2kbp</a:t>
            </a:r>
            <a:endParaRPr lang="zh-CN" altLang="en-US" sz="1000" dirty="0"/>
          </a:p>
        </p:txBody>
      </p:sp>
      <p:sp>
        <p:nvSpPr>
          <p:cNvPr id="66" name="文本框 65"/>
          <p:cNvSpPr txBox="1"/>
          <p:nvPr/>
        </p:nvSpPr>
        <p:spPr>
          <a:xfrm>
            <a:off x="4418823" y="3625413"/>
            <a:ext cx="504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00" dirty="0"/>
              <a:t>Max pooling</a:t>
            </a:r>
          </a:p>
        </p:txBody>
      </p:sp>
      <p:cxnSp>
        <p:nvCxnSpPr>
          <p:cNvPr id="67" name="直接箭头连接符 66">
            <a:extLst>
              <a:ext uri="{FF2B5EF4-FFF2-40B4-BE49-F238E27FC236}">
                <a16:creationId xmlns:a16="http://schemas.microsoft.com/office/drawing/2014/main" id="{52E4176C-966C-49F1-8037-F037C846F1B2}"/>
              </a:ext>
            </a:extLst>
          </p:cNvPr>
          <p:cNvCxnSpPr/>
          <p:nvPr/>
        </p:nvCxnSpPr>
        <p:spPr>
          <a:xfrm>
            <a:off x="4863877" y="3782928"/>
            <a:ext cx="140919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矩形 67">
            <a:extLst>
              <a:ext uri="{FF2B5EF4-FFF2-40B4-BE49-F238E27FC236}">
                <a16:creationId xmlns:a16="http://schemas.microsoft.com/office/drawing/2014/main" id="{6D4F8800-E7B5-403E-B91A-DD2AB9A57206}"/>
              </a:ext>
            </a:extLst>
          </p:cNvPr>
          <p:cNvSpPr/>
          <p:nvPr/>
        </p:nvSpPr>
        <p:spPr>
          <a:xfrm>
            <a:off x="5747539" y="3541118"/>
            <a:ext cx="108012" cy="108012"/>
          </a:xfrm>
          <a:prstGeom prst="rect">
            <a:avLst/>
          </a:prstGeom>
          <a:solidFill>
            <a:srgbClr val="BE581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 dirty="0">
              <a:solidFill>
                <a:schemeClr val="tx1"/>
              </a:solidFill>
            </a:endParaRPr>
          </a:p>
        </p:txBody>
      </p:sp>
      <p:sp>
        <p:nvSpPr>
          <p:cNvPr id="69" name="矩形 68">
            <a:extLst>
              <a:ext uri="{FF2B5EF4-FFF2-40B4-BE49-F238E27FC236}">
                <a16:creationId xmlns:a16="http://schemas.microsoft.com/office/drawing/2014/main" id="{1144010C-DD60-4BA7-BB0A-6F0023F02F0F}"/>
              </a:ext>
            </a:extLst>
          </p:cNvPr>
          <p:cNvSpPr/>
          <p:nvPr/>
        </p:nvSpPr>
        <p:spPr>
          <a:xfrm>
            <a:off x="5747539" y="3650257"/>
            <a:ext cx="108012" cy="108012"/>
          </a:xfrm>
          <a:prstGeom prst="rect">
            <a:avLst/>
          </a:prstGeom>
          <a:solidFill>
            <a:srgbClr val="BE581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 dirty="0">
              <a:solidFill>
                <a:schemeClr val="tx1"/>
              </a:solidFill>
            </a:endParaRPr>
          </a:p>
        </p:txBody>
      </p:sp>
      <p:sp>
        <p:nvSpPr>
          <p:cNvPr id="70" name="矩形 69">
            <a:extLst>
              <a:ext uri="{FF2B5EF4-FFF2-40B4-BE49-F238E27FC236}">
                <a16:creationId xmlns:a16="http://schemas.microsoft.com/office/drawing/2014/main" id="{17B6A2F9-9675-4345-ADE3-24187AFA1DAB}"/>
              </a:ext>
            </a:extLst>
          </p:cNvPr>
          <p:cNvSpPr/>
          <p:nvPr/>
        </p:nvSpPr>
        <p:spPr>
          <a:xfrm>
            <a:off x="5747539" y="3757142"/>
            <a:ext cx="108012" cy="108012"/>
          </a:xfrm>
          <a:prstGeom prst="rect">
            <a:avLst/>
          </a:prstGeom>
          <a:solidFill>
            <a:srgbClr val="BE581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 dirty="0">
              <a:solidFill>
                <a:schemeClr val="tx1"/>
              </a:solidFill>
            </a:endParaRPr>
          </a:p>
        </p:txBody>
      </p:sp>
      <p:sp>
        <p:nvSpPr>
          <p:cNvPr id="71" name="矩形: 圆角 414">
            <a:extLst>
              <a:ext uri="{FF2B5EF4-FFF2-40B4-BE49-F238E27FC236}">
                <a16:creationId xmlns:a16="http://schemas.microsoft.com/office/drawing/2014/main" id="{F09264F1-262C-4ED8-B0D7-765181FFA638}"/>
              </a:ext>
            </a:extLst>
          </p:cNvPr>
          <p:cNvSpPr/>
          <p:nvPr/>
        </p:nvSpPr>
        <p:spPr>
          <a:xfrm>
            <a:off x="4523138" y="3664428"/>
            <a:ext cx="299762" cy="241665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200" dirty="0"/>
          </a:p>
        </p:txBody>
      </p:sp>
      <p:sp>
        <p:nvSpPr>
          <p:cNvPr id="72" name="文本框 71"/>
          <p:cNvSpPr txBox="1"/>
          <p:nvPr/>
        </p:nvSpPr>
        <p:spPr>
          <a:xfrm>
            <a:off x="5453293" y="4362351"/>
            <a:ext cx="69629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 dirty="0"/>
              <a:t>Encoded features</a:t>
            </a:r>
          </a:p>
        </p:txBody>
      </p:sp>
      <p:sp>
        <p:nvSpPr>
          <p:cNvPr id="73" name="文本框 72"/>
          <p:cNvSpPr txBox="1"/>
          <p:nvPr/>
        </p:nvSpPr>
        <p:spPr>
          <a:xfrm>
            <a:off x="4585981" y="4459709"/>
            <a:ext cx="103220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 dirty="0"/>
              <a:t>Concatenation</a:t>
            </a:r>
          </a:p>
        </p:txBody>
      </p:sp>
      <p:sp>
        <p:nvSpPr>
          <p:cNvPr id="74" name="矩形: 圆角 414">
            <a:extLst>
              <a:ext uri="{FF2B5EF4-FFF2-40B4-BE49-F238E27FC236}">
                <a16:creationId xmlns:a16="http://schemas.microsoft.com/office/drawing/2014/main" id="{F09264F1-262C-4ED8-B0D7-765181FFA638}"/>
              </a:ext>
            </a:extLst>
          </p:cNvPr>
          <p:cNvSpPr/>
          <p:nvPr/>
        </p:nvSpPr>
        <p:spPr>
          <a:xfrm>
            <a:off x="2074290" y="2999581"/>
            <a:ext cx="501554" cy="1525584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200" dirty="0"/>
          </a:p>
        </p:txBody>
      </p:sp>
      <p:sp>
        <p:nvSpPr>
          <p:cNvPr id="75" name="圆角矩形 74"/>
          <p:cNvSpPr/>
          <p:nvPr/>
        </p:nvSpPr>
        <p:spPr>
          <a:xfrm rot="5400000">
            <a:off x="2058143" y="3210017"/>
            <a:ext cx="270000" cy="40500"/>
          </a:xfrm>
          <a:prstGeom prst="roundRect">
            <a:avLst/>
          </a:prstGeom>
          <a:solidFill>
            <a:srgbClr val="BFC5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p:sp>
        <p:nvSpPr>
          <p:cNvPr id="76" name="圆角矩形 75"/>
          <p:cNvSpPr/>
          <p:nvPr/>
        </p:nvSpPr>
        <p:spPr>
          <a:xfrm rot="5400000">
            <a:off x="2307209" y="3212750"/>
            <a:ext cx="270000" cy="40500"/>
          </a:xfrm>
          <a:prstGeom prst="roundRect">
            <a:avLst/>
          </a:prstGeom>
          <a:solidFill>
            <a:srgbClr val="AEDB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>
              <a:solidFill>
                <a:srgbClr val="443E3D"/>
              </a:solidFill>
            </a:endParaRPr>
          </a:p>
        </p:txBody>
      </p:sp>
      <p:sp>
        <p:nvSpPr>
          <p:cNvPr id="77" name="圆角矩形 76"/>
          <p:cNvSpPr/>
          <p:nvPr/>
        </p:nvSpPr>
        <p:spPr>
          <a:xfrm rot="5400000">
            <a:off x="2060831" y="3532739"/>
            <a:ext cx="270000" cy="40500"/>
          </a:xfrm>
          <a:prstGeom prst="roundRect">
            <a:avLst/>
          </a:prstGeom>
          <a:solidFill>
            <a:srgbClr val="BFC5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p:sp>
        <p:nvSpPr>
          <p:cNvPr id="78" name="圆角矩形 77"/>
          <p:cNvSpPr/>
          <p:nvPr/>
        </p:nvSpPr>
        <p:spPr>
          <a:xfrm rot="5400000">
            <a:off x="2309897" y="3535472"/>
            <a:ext cx="270000" cy="40500"/>
          </a:xfrm>
          <a:prstGeom prst="roundRect">
            <a:avLst/>
          </a:prstGeom>
          <a:solidFill>
            <a:srgbClr val="AEDB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>
              <a:solidFill>
                <a:srgbClr val="443E3D"/>
              </a:solidFill>
            </a:endParaRPr>
          </a:p>
        </p:txBody>
      </p:sp>
      <p:sp>
        <p:nvSpPr>
          <p:cNvPr id="79" name="圆角矩形 78"/>
          <p:cNvSpPr/>
          <p:nvPr/>
        </p:nvSpPr>
        <p:spPr>
          <a:xfrm rot="5400000">
            <a:off x="2063223" y="3871101"/>
            <a:ext cx="270000" cy="40500"/>
          </a:xfrm>
          <a:prstGeom prst="roundRect">
            <a:avLst/>
          </a:prstGeom>
          <a:solidFill>
            <a:srgbClr val="BFC5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p:sp>
        <p:nvSpPr>
          <p:cNvPr id="80" name="圆角矩形 79"/>
          <p:cNvSpPr/>
          <p:nvPr/>
        </p:nvSpPr>
        <p:spPr>
          <a:xfrm rot="16200000">
            <a:off x="2190067" y="3877122"/>
            <a:ext cx="270000" cy="40500"/>
          </a:xfrm>
          <a:prstGeom prst="roundRect">
            <a:avLst/>
          </a:prstGeom>
          <a:solidFill>
            <a:srgbClr val="DBCCB5"/>
          </a:solidFill>
          <a:ln>
            <a:solidFill>
              <a:srgbClr val="DBCC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p:sp>
        <p:nvSpPr>
          <p:cNvPr id="81" name="圆角矩形 80"/>
          <p:cNvSpPr/>
          <p:nvPr/>
        </p:nvSpPr>
        <p:spPr>
          <a:xfrm rot="16200000">
            <a:off x="2188030" y="4207101"/>
            <a:ext cx="270000" cy="40500"/>
          </a:xfrm>
          <a:prstGeom prst="roundRect">
            <a:avLst/>
          </a:prstGeom>
          <a:solidFill>
            <a:srgbClr val="DBCCB5"/>
          </a:solidFill>
          <a:ln>
            <a:solidFill>
              <a:srgbClr val="DBCC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p:sp>
        <p:nvSpPr>
          <p:cNvPr id="82" name="矩形 81">
            <a:extLst>
              <a:ext uri="{FF2B5EF4-FFF2-40B4-BE49-F238E27FC236}">
                <a16:creationId xmlns:a16="http://schemas.microsoft.com/office/drawing/2014/main" id="{6D4F8800-E7B5-403E-B91A-DD2AB9A57206}"/>
              </a:ext>
            </a:extLst>
          </p:cNvPr>
          <p:cNvSpPr/>
          <p:nvPr/>
        </p:nvSpPr>
        <p:spPr>
          <a:xfrm>
            <a:off x="5058892" y="3372058"/>
            <a:ext cx="108012" cy="108012"/>
          </a:xfrm>
          <a:prstGeom prst="rect">
            <a:avLst/>
          </a:prstGeom>
          <a:solidFill>
            <a:srgbClr val="E6DAF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 dirty="0">
              <a:solidFill>
                <a:schemeClr val="tx1"/>
              </a:solidFill>
            </a:endParaRPr>
          </a:p>
        </p:txBody>
      </p:sp>
      <p:sp>
        <p:nvSpPr>
          <p:cNvPr id="83" name="矩形 82">
            <a:extLst>
              <a:ext uri="{FF2B5EF4-FFF2-40B4-BE49-F238E27FC236}">
                <a16:creationId xmlns:a16="http://schemas.microsoft.com/office/drawing/2014/main" id="{1144010C-DD60-4BA7-BB0A-6F0023F02F0F}"/>
              </a:ext>
            </a:extLst>
          </p:cNvPr>
          <p:cNvSpPr/>
          <p:nvPr/>
        </p:nvSpPr>
        <p:spPr>
          <a:xfrm>
            <a:off x="5058892" y="3481196"/>
            <a:ext cx="108012" cy="108012"/>
          </a:xfrm>
          <a:prstGeom prst="rect">
            <a:avLst/>
          </a:prstGeom>
          <a:solidFill>
            <a:srgbClr val="CEB7E8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 dirty="0">
              <a:solidFill>
                <a:schemeClr val="tx1"/>
              </a:solidFill>
            </a:endParaRPr>
          </a:p>
        </p:txBody>
      </p:sp>
      <p:sp>
        <p:nvSpPr>
          <p:cNvPr id="84" name="矩形 83">
            <a:extLst>
              <a:ext uri="{FF2B5EF4-FFF2-40B4-BE49-F238E27FC236}">
                <a16:creationId xmlns:a16="http://schemas.microsoft.com/office/drawing/2014/main" id="{17B6A2F9-9675-4345-ADE3-24187AFA1DAB}"/>
              </a:ext>
            </a:extLst>
          </p:cNvPr>
          <p:cNvSpPr/>
          <p:nvPr/>
        </p:nvSpPr>
        <p:spPr>
          <a:xfrm>
            <a:off x="5058892" y="3588082"/>
            <a:ext cx="108012" cy="108012"/>
          </a:xfrm>
          <a:prstGeom prst="rect">
            <a:avLst/>
          </a:prstGeom>
          <a:solidFill>
            <a:srgbClr val="C6A9E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 dirty="0">
              <a:solidFill>
                <a:schemeClr val="tx1"/>
              </a:solidFill>
            </a:endParaRPr>
          </a:p>
        </p:txBody>
      </p:sp>
      <p:sp>
        <p:nvSpPr>
          <p:cNvPr id="85" name="矩形 84">
            <a:extLst>
              <a:ext uri="{FF2B5EF4-FFF2-40B4-BE49-F238E27FC236}">
                <a16:creationId xmlns:a16="http://schemas.microsoft.com/office/drawing/2014/main" id="{85FAF3BE-52F9-44AE-A173-E44797E66C74}"/>
              </a:ext>
            </a:extLst>
          </p:cNvPr>
          <p:cNvSpPr/>
          <p:nvPr/>
        </p:nvSpPr>
        <p:spPr>
          <a:xfrm>
            <a:off x="5058892" y="3692984"/>
            <a:ext cx="108012" cy="108012"/>
          </a:xfrm>
          <a:prstGeom prst="rect">
            <a:avLst/>
          </a:prstGeom>
          <a:solidFill>
            <a:srgbClr val="E1F5EA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 dirty="0">
              <a:solidFill>
                <a:schemeClr val="tx1"/>
              </a:solidFill>
            </a:endParaRPr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id="{D025F104-447F-4B3A-8856-EF025C338846}"/>
              </a:ext>
            </a:extLst>
          </p:cNvPr>
          <p:cNvSpPr/>
          <p:nvPr/>
        </p:nvSpPr>
        <p:spPr>
          <a:xfrm>
            <a:off x="5058892" y="3800996"/>
            <a:ext cx="108012" cy="108012"/>
          </a:xfrm>
          <a:prstGeom prst="rect">
            <a:avLst/>
          </a:prstGeom>
          <a:solidFill>
            <a:srgbClr val="CFEFDD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 dirty="0">
              <a:solidFill>
                <a:schemeClr val="tx1"/>
              </a:solidFill>
            </a:endParaRPr>
          </a:p>
        </p:txBody>
      </p:sp>
      <p:sp>
        <p:nvSpPr>
          <p:cNvPr id="87" name="矩形 86">
            <a:extLst>
              <a:ext uri="{FF2B5EF4-FFF2-40B4-BE49-F238E27FC236}">
                <a16:creationId xmlns:a16="http://schemas.microsoft.com/office/drawing/2014/main" id="{6D4F8800-E7B5-403E-B91A-DD2AB9A57206}"/>
              </a:ext>
            </a:extLst>
          </p:cNvPr>
          <p:cNvSpPr/>
          <p:nvPr/>
        </p:nvSpPr>
        <p:spPr>
          <a:xfrm>
            <a:off x="5058893" y="3905198"/>
            <a:ext cx="108012" cy="108012"/>
          </a:xfrm>
          <a:prstGeom prst="rect">
            <a:avLst/>
          </a:prstGeom>
          <a:solidFill>
            <a:srgbClr val="BAE8CE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 dirty="0">
              <a:solidFill>
                <a:schemeClr val="tx1"/>
              </a:solidFill>
            </a:endParaRPr>
          </a:p>
        </p:txBody>
      </p:sp>
      <p:sp>
        <p:nvSpPr>
          <p:cNvPr id="88" name="矩形 87">
            <a:extLst>
              <a:ext uri="{FF2B5EF4-FFF2-40B4-BE49-F238E27FC236}">
                <a16:creationId xmlns:a16="http://schemas.microsoft.com/office/drawing/2014/main" id="{1144010C-DD60-4BA7-BB0A-6F0023F02F0F}"/>
              </a:ext>
            </a:extLst>
          </p:cNvPr>
          <p:cNvSpPr/>
          <p:nvPr/>
        </p:nvSpPr>
        <p:spPr>
          <a:xfrm>
            <a:off x="5058893" y="4014336"/>
            <a:ext cx="108012" cy="108012"/>
          </a:xfrm>
          <a:prstGeom prst="rect">
            <a:avLst/>
          </a:prstGeom>
          <a:solidFill>
            <a:srgbClr val="FFE699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 dirty="0">
              <a:solidFill>
                <a:schemeClr val="tx1"/>
              </a:solidFill>
            </a:endParaRPr>
          </a:p>
        </p:txBody>
      </p:sp>
      <p:sp>
        <p:nvSpPr>
          <p:cNvPr id="89" name="矩形 88">
            <a:extLst>
              <a:ext uri="{FF2B5EF4-FFF2-40B4-BE49-F238E27FC236}">
                <a16:creationId xmlns:a16="http://schemas.microsoft.com/office/drawing/2014/main" id="{17B6A2F9-9675-4345-ADE3-24187AFA1DAB}"/>
              </a:ext>
            </a:extLst>
          </p:cNvPr>
          <p:cNvSpPr/>
          <p:nvPr/>
        </p:nvSpPr>
        <p:spPr>
          <a:xfrm>
            <a:off x="5058893" y="4121222"/>
            <a:ext cx="108012" cy="108012"/>
          </a:xfrm>
          <a:prstGeom prst="rect">
            <a:avLst/>
          </a:prstGeom>
          <a:solidFill>
            <a:srgbClr val="FFD75C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 dirty="0">
              <a:solidFill>
                <a:schemeClr val="tx1"/>
              </a:solidFill>
            </a:endParaRPr>
          </a:p>
        </p:txBody>
      </p:sp>
      <p:sp>
        <p:nvSpPr>
          <p:cNvPr id="90" name="矩形 89">
            <a:extLst>
              <a:ext uri="{FF2B5EF4-FFF2-40B4-BE49-F238E27FC236}">
                <a16:creationId xmlns:a16="http://schemas.microsoft.com/office/drawing/2014/main" id="{85FAF3BE-52F9-44AE-A173-E44797E66C74}"/>
              </a:ext>
            </a:extLst>
          </p:cNvPr>
          <p:cNvSpPr/>
          <p:nvPr/>
        </p:nvSpPr>
        <p:spPr>
          <a:xfrm>
            <a:off x="5058893" y="4226123"/>
            <a:ext cx="108012" cy="108012"/>
          </a:xfrm>
          <a:prstGeom prst="rect">
            <a:avLst/>
          </a:prstGeom>
          <a:solidFill>
            <a:srgbClr val="FFC92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 dirty="0">
              <a:solidFill>
                <a:schemeClr val="tx1"/>
              </a:solidFill>
            </a:endParaRPr>
          </a:p>
        </p:txBody>
      </p:sp>
      <p:sp>
        <p:nvSpPr>
          <p:cNvPr id="91" name="文本框 90"/>
          <p:cNvSpPr txBox="1"/>
          <p:nvPr/>
        </p:nvSpPr>
        <p:spPr>
          <a:xfrm>
            <a:off x="2881999" y="2896577"/>
            <a:ext cx="78396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 dirty="0"/>
              <a:t>Embedded</a:t>
            </a:r>
          </a:p>
          <a:p>
            <a:pPr algn="ctr"/>
            <a:r>
              <a:rPr lang="en-US" altLang="zh-CN" sz="1000" dirty="0"/>
              <a:t>Feature</a:t>
            </a:r>
          </a:p>
        </p:txBody>
      </p:sp>
      <p:pic>
        <p:nvPicPr>
          <p:cNvPr id="92" name="图片 9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5197" y="3340838"/>
            <a:ext cx="1328615" cy="1062680"/>
          </a:xfrm>
          <a:prstGeom prst="rect">
            <a:avLst/>
          </a:prstGeom>
        </p:spPr>
      </p:pic>
      <p:sp>
        <p:nvSpPr>
          <p:cNvPr id="93" name="圆角矩形 92"/>
          <p:cNvSpPr/>
          <p:nvPr/>
        </p:nvSpPr>
        <p:spPr>
          <a:xfrm rot="16200000">
            <a:off x="522701" y="3749120"/>
            <a:ext cx="1890000" cy="60365"/>
          </a:xfrm>
          <a:prstGeom prst="roundRect">
            <a:avLst/>
          </a:prstGeom>
          <a:solidFill>
            <a:srgbClr val="DBCC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p:sp>
        <p:nvSpPr>
          <p:cNvPr id="94" name="圆角矩形 93"/>
          <p:cNvSpPr/>
          <p:nvPr/>
        </p:nvSpPr>
        <p:spPr>
          <a:xfrm rot="16200000">
            <a:off x="2186755" y="3211114"/>
            <a:ext cx="270000" cy="40500"/>
          </a:xfrm>
          <a:prstGeom prst="roundRect">
            <a:avLst/>
          </a:prstGeom>
          <a:solidFill>
            <a:srgbClr val="DBCC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p:sp>
        <p:nvSpPr>
          <p:cNvPr id="95" name="圆角矩形 94"/>
          <p:cNvSpPr/>
          <p:nvPr/>
        </p:nvSpPr>
        <p:spPr>
          <a:xfrm rot="16200000">
            <a:off x="2189138" y="3534233"/>
            <a:ext cx="270000" cy="40500"/>
          </a:xfrm>
          <a:prstGeom prst="roundRect">
            <a:avLst/>
          </a:prstGeom>
          <a:solidFill>
            <a:srgbClr val="DBCCB5"/>
          </a:solidFill>
          <a:ln>
            <a:solidFill>
              <a:srgbClr val="DBCC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p:cxnSp>
        <p:nvCxnSpPr>
          <p:cNvPr id="96" name="直接箭头连接符 95">
            <a:extLst>
              <a:ext uri="{FF2B5EF4-FFF2-40B4-BE49-F238E27FC236}">
                <a16:creationId xmlns:a16="http://schemas.microsoft.com/office/drawing/2014/main" id="{0421FA68-63C1-4A7F-9A75-0DB81A5ABBCF}"/>
              </a:ext>
            </a:extLst>
          </p:cNvPr>
          <p:cNvCxnSpPr/>
          <p:nvPr/>
        </p:nvCxnSpPr>
        <p:spPr>
          <a:xfrm>
            <a:off x="6053052" y="3806420"/>
            <a:ext cx="215609" cy="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7" name="矩形: 圆角 414">
            <a:extLst>
              <a:ext uri="{FF2B5EF4-FFF2-40B4-BE49-F238E27FC236}">
                <a16:creationId xmlns:a16="http://schemas.microsoft.com/office/drawing/2014/main" id="{F09264F1-262C-4ED8-B0D7-765181FFA638}"/>
              </a:ext>
            </a:extLst>
          </p:cNvPr>
          <p:cNvSpPr/>
          <p:nvPr/>
        </p:nvSpPr>
        <p:spPr>
          <a:xfrm>
            <a:off x="6293800" y="3137920"/>
            <a:ext cx="1606727" cy="1439870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200" dirty="0"/>
          </a:p>
        </p:txBody>
      </p:sp>
      <p:sp>
        <p:nvSpPr>
          <p:cNvPr id="98" name="圆角矩形 97"/>
          <p:cNvSpPr/>
          <p:nvPr/>
        </p:nvSpPr>
        <p:spPr>
          <a:xfrm rot="10800000">
            <a:off x="6467446" y="3634904"/>
            <a:ext cx="270000" cy="40500"/>
          </a:xfrm>
          <a:prstGeom prst="roundRect">
            <a:avLst/>
          </a:prstGeom>
          <a:solidFill>
            <a:srgbClr val="BFC5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p:sp>
        <p:nvSpPr>
          <p:cNvPr id="99" name="圆角矩形 98"/>
          <p:cNvSpPr/>
          <p:nvPr/>
        </p:nvSpPr>
        <p:spPr>
          <a:xfrm rot="10800000">
            <a:off x="6467446" y="3566105"/>
            <a:ext cx="270000" cy="40500"/>
          </a:xfrm>
          <a:prstGeom prst="roundRect">
            <a:avLst/>
          </a:prstGeom>
          <a:solidFill>
            <a:srgbClr val="BFC5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p:sp>
        <p:nvSpPr>
          <p:cNvPr id="100" name="圆角矩形 99"/>
          <p:cNvSpPr/>
          <p:nvPr/>
        </p:nvSpPr>
        <p:spPr>
          <a:xfrm rot="10800000">
            <a:off x="6467446" y="3499180"/>
            <a:ext cx="270000" cy="40500"/>
          </a:xfrm>
          <a:prstGeom prst="roundRect">
            <a:avLst/>
          </a:prstGeom>
          <a:solidFill>
            <a:srgbClr val="BFC5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p:sp>
        <p:nvSpPr>
          <p:cNvPr id="101" name="圆角矩形 100"/>
          <p:cNvSpPr/>
          <p:nvPr/>
        </p:nvSpPr>
        <p:spPr>
          <a:xfrm>
            <a:off x="6950465" y="3668055"/>
            <a:ext cx="270000" cy="40500"/>
          </a:xfrm>
          <a:prstGeom prst="roundRect">
            <a:avLst/>
          </a:prstGeom>
          <a:solidFill>
            <a:srgbClr val="DBCC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p:sp>
        <p:nvSpPr>
          <p:cNvPr id="102" name="圆角矩形 101"/>
          <p:cNvSpPr/>
          <p:nvPr/>
        </p:nvSpPr>
        <p:spPr>
          <a:xfrm>
            <a:off x="6950465" y="3601833"/>
            <a:ext cx="270000" cy="40500"/>
          </a:xfrm>
          <a:prstGeom prst="roundRect">
            <a:avLst/>
          </a:prstGeom>
          <a:solidFill>
            <a:srgbClr val="DBCC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p:sp>
        <p:nvSpPr>
          <p:cNvPr id="103" name="圆角矩形 102"/>
          <p:cNvSpPr/>
          <p:nvPr/>
        </p:nvSpPr>
        <p:spPr>
          <a:xfrm>
            <a:off x="6950465" y="3533671"/>
            <a:ext cx="270000" cy="40500"/>
          </a:xfrm>
          <a:prstGeom prst="roundRect">
            <a:avLst/>
          </a:prstGeom>
          <a:solidFill>
            <a:srgbClr val="DBCC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p:sp>
        <p:nvSpPr>
          <p:cNvPr id="104" name="圆角矩形 103"/>
          <p:cNvSpPr/>
          <p:nvPr/>
        </p:nvSpPr>
        <p:spPr>
          <a:xfrm>
            <a:off x="6950465" y="3466342"/>
            <a:ext cx="270000" cy="40500"/>
          </a:xfrm>
          <a:prstGeom prst="roundRect">
            <a:avLst/>
          </a:prstGeom>
          <a:solidFill>
            <a:srgbClr val="DBCC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p:sp>
        <p:nvSpPr>
          <p:cNvPr id="105" name="圆角矩形 104"/>
          <p:cNvSpPr/>
          <p:nvPr/>
        </p:nvSpPr>
        <p:spPr>
          <a:xfrm>
            <a:off x="7410110" y="3536444"/>
            <a:ext cx="270000" cy="40500"/>
          </a:xfrm>
          <a:prstGeom prst="roundRect">
            <a:avLst/>
          </a:prstGeom>
          <a:solidFill>
            <a:srgbClr val="AEDB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>
              <a:solidFill>
                <a:srgbClr val="443E3D"/>
              </a:solidFill>
            </a:endParaRPr>
          </a:p>
        </p:txBody>
      </p:sp>
      <p:sp>
        <p:nvSpPr>
          <p:cNvPr id="106" name="圆角矩形 105"/>
          <p:cNvSpPr/>
          <p:nvPr/>
        </p:nvSpPr>
        <p:spPr>
          <a:xfrm>
            <a:off x="7409137" y="3598970"/>
            <a:ext cx="270000" cy="40500"/>
          </a:xfrm>
          <a:prstGeom prst="roundRect">
            <a:avLst/>
          </a:prstGeom>
          <a:solidFill>
            <a:srgbClr val="AEDB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>
              <a:solidFill>
                <a:srgbClr val="443E3D"/>
              </a:solidFill>
            </a:endParaRPr>
          </a:p>
        </p:txBody>
      </p:sp>
      <p:sp>
        <p:nvSpPr>
          <p:cNvPr id="107" name="文本框 106"/>
          <p:cNvSpPr txBox="1"/>
          <p:nvPr/>
        </p:nvSpPr>
        <p:spPr>
          <a:xfrm>
            <a:off x="6373452" y="3301599"/>
            <a:ext cx="4098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/>
              <a:t>E1</a:t>
            </a:r>
          </a:p>
        </p:txBody>
      </p:sp>
      <p:sp>
        <p:nvSpPr>
          <p:cNvPr id="108" name="文本框 107"/>
          <p:cNvSpPr txBox="1"/>
          <p:nvPr/>
        </p:nvSpPr>
        <p:spPr>
          <a:xfrm>
            <a:off x="6869660" y="3247823"/>
            <a:ext cx="4098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/>
              <a:t>E2</a:t>
            </a:r>
          </a:p>
        </p:txBody>
      </p:sp>
      <p:sp>
        <p:nvSpPr>
          <p:cNvPr id="109" name="文本框 108"/>
          <p:cNvSpPr txBox="1"/>
          <p:nvPr/>
        </p:nvSpPr>
        <p:spPr>
          <a:xfrm>
            <a:off x="7328331" y="3342648"/>
            <a:ext cx="4098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/>
              <a:t>E3</a:t>
            </a:r>
          </a:p>
        </p:txBody>
      </p:sp>
      <p:sp>
        <p:nvSpPr>
          <p:cNvPr id="110" name="圆角矩形 109"/>
          <p:cNvSpPr/>
          <p:nvPr/>
        </p:nvSpPr>
        <p:spPr>
          <a:xfrm>
            <a:off x="6467446" y="4160537"/>
            <a:ext cx="270000" cy="40500"/>
          </a:xfrm>
          <a:prstGeom prst="roundRect">
            <a:avLst/>
          </a:prstGeom>
          <a:solidFill>
            <a:srgbClr val="BFC5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p:sp>
        <p:nvSpPr>
          <p:cNvPr id="111" name="圆角矩形 110"/>
          <p:cNvSpPr/>
          <p:nvPr/>
        </p:nvSpPr>
        <p:spPr>
          <a:xfrm>
            <a:off x="6948563" y="4162260"/>
            <a:ext cx="270000" cy="40500"/>
          </a:xfrm>
          <a:prstGeom prst="roundRect">
            <a:avLst/>
          </a:prstGeom>
          <a:solidFill>
            <a:srgbClr val="DBCC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p:sp>
        <p:nvSpPr>
          <p:cNvPr id="112" name="圆角矩形 111"/>
          <p:cNvSpPr/>
          <p:nvPr/>
        </p:nvSpPr>
        <p:spPr>
          <a:xfrm>
            <a:off x="7409136" y="4160537"/>
            <a:ext cx="270000" cy="40500"/>
          </a:xfrm>
          <a:prstGeom prst="roundRect">
            <a:avLst/>
          </a:prstGeom>
          <a:solidFill>
            <a:srgbClr val="AEDB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>
              <a:solidFill>
                <a:srgbClr val="443E3D"/>
              </a:solidFill>
            </a:endParaRPr>
          </a:p>
        </p:txBody>
      </p:sp>
      <p:sp>
        <p:nvSpPr>
          <p:cNvPr id="113" name="文本框 112"/>
          <p:cNvSpPr txBox="1"/>
          <p:nvPr/>
        </p:nvSpPr>
        <p:spPr>
          <a:xfrm>
            <a:off x="6246153" y="4298385"/>
            <a:ext cx="165437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 dirty="0"/>
              <a:t>Compressed node feature</a:t>
            </a:r>
          </a:p>
        </p:txBody>
      </p:sp>
      <p:sp>
        <p:nvSpPr>
          <p:cNvPr id="117" name="文本框 116"/>
          <p:cNvSpPr txBox="1"/>
          <p:nvPr/>
        </p:nvSpPr>
        <p:spPr>
          <a:xfrm>
            <a:off x="1099617" y="4795034"/>
            <a:ext cx="40985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 dirty="0"/>
              <a:t>E1</a:t>
            </a:r>
          </a:p>
        </p:txBody>
      </p:sp>
      <p:cxnSp>
        <p:nvCxnSpPr>
          <p:cNvPr id="134" name="直接连接符 133"/>
          <p:cNvCxnSpPr/>
          <p:nvPr/>
        </p:nvCxnSpPr>
        <p:spPr>
          <a:xfrm>
            <a:off x="5241915" y="3428656"/>
            <a:ext cx="461940" cy="2747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直接连接符 134"/>
          <p:cNvCxnSpPr/>
          <p:nvPr/>
        </p:nvCxnSpPr>
        <p:spPr>
          <a:xfrm>
            <a:off x="5241915" y="3432140"/>
            <a:ext cx="459863" cy="5868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直接连接符 135"/>
          <p:cNvCxnSpPr/>
          <p:nvPr/>
        </p:nvCxnSpPr>
        <p:spPr>
          <a:xfrm flipV="1">
            <a:off x="5264363" y="3608486"/>
            <a:ext cx="430233" cy="5591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直接连接符 136"/>
          <p:cNvCxnSpPr/>
          <p:nvPr/>
        </p:nvCxnSpPr>
        <p:spPr>
          <a:xfrm flipV="1">
            <a:off x="5231610" y="3805076"/>
            <a:ext cx="470168" cy="1338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直接连接符 137"/>
          <p:cNvCxnSpPr/>
          <p:nvPr/>
        </p:nvCxnSpPr>
        <p:spPr>
          <a:xfrm flipV="1">
            <a:off x="5264363" y="3905198"/>
            <a:ext cx="430233" cy="3782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矩形 138">
            <a:extLst>
              <a:ext uri="{FF2B5EF4-FFF2-40B4-BE49-F238E27FC236}">
                <a16:creationId xmlns:a16="http://schemas.microsoft.com/office/drawing/2014/main" id="{D025F104-447F-4B3A-8856-EF025C338846}"/>
              </a:ext>
            </a:extLst>
          </p:cNvPr>
          <p:cNvSpPr/>
          <p:nvPr/>
        </p:nvSpPr>
        <p:spPr>
          <a:xfrm>
            <a:off x="5752488" y="4043842"/>
            <a:ext cx="108012" cy="108012"/>
          </a:xfrm>
          <a:prstGeom prst="rect">
            <a:avLst/>
          </a:prstGeom>
          <a:solidFill>
            <a:srgbClr val="BE581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 dirty="0">
              <a:solidFill>
                <a:schemeClr val="tx1"/>
              </a:solidFill>
            </a:endParaRPr>
          </a:p>
        </p:txBody>
      </p:sp>
      <p:sp>
        <p:nvSpPr>
          <p:cNvPr id="140" name="文本框 139"/>
          <p:cNvSpPr txBox="1"/>
          <p:nvPr/>
        </p:nvSpPr>
        <p:spPr>
          <a:xfrm>
            <a:off x="5645113" y="3868870"/>
            <a:ext cx="338554" cy="18049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zh-CN" sz="1000" i="1" dirty="0"/>
              <a:t>…</a:t>
            </a:r>
            <a:endParaRPr lang="zh-CN" altLang="en-US" sz="1000" i="1" dirty="0"/>
          </a:p>
        </p:txBody>
      </p:sp>
      <p:cxnSp>
        <p:nvCxnSpPr>
          <p:cNvPr id="141" name="直接箭头连接符 140">
            <a:extLst>
              <a:ext uri="{FF2B5EF4-FFF2-40B4-BE49-F238E27FC236}">
                <a16:creationId xmlns:a16="http://schemas.microsoft.com/office/drawing/2014/main" id="{0421FA68-63C1-4A7F-9A75-0DB81A5ABBCF}"/>
              </a:ext>
            </a:extLst>
          </p:cNvPr>
          <p:cNvCxnSpPr/>
          <p:nvPr/>
        </p:nvCxnSpPr>
        <p:spPr>
          <a:xfrm>
            <a:off x="6585483" y="3771484"/>
            <a:ext cx="1121" cy="20906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2" name="直接箭头连接符 141">
            <a:extLst>
              <a:ext uri="{FF2B5EF4-FFF2-40B4-BE49-F238E27FC236}">
                <a16:creationId xmlns:a16="http://schemas.microsoft.com/office/drawing/2014/main" id="{0421FA68-63C1-4A7F-9A75-0DB81A5ABBCF}"/>
              </a:ext>
            </a:extLst>
          </p:cNvPr>
          <p:cNvCxnSpPr/>
          <p:nvPr/>
        </p:nvCxnSpPr>
        <p:spPr>
          <a:xfrm>
            <a:off x="7090365" y="3771484"/>
            <a:ext cx="1121" cy="20906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3" name="直接箭头连接符 142">
            <a:extLst>
              <a:ext uri="{FF2B5EF4-FFF2-40B4-BE49-F238E27FC236}">
                <a16:creationId xmlns:a16="http://schemas.microsoft.com/office/drawing/2014/main" id="{0421FA68-63C1-4A7F-9A75-0DB81A5ABBCF}"/>
              </a:ext>
            </a:extLst>
          </p:cNvPr>
          <p:cNvCxnSpPr/>
          <p:nvPr/>
        </p:nvCxnSpPr>
        <p:spPr>
          <a:xfrm>
            <a:off x="7562358" y="3774388"/>
            <a:ext cx="1121" cy="20906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6" name="矩形 145"/>
          <p:cNvSpPr/>
          <p:nvPr/>
        </p:nvSpPr>
        <p:spPr>
          <a:xfrm>
            <a:off x="1630378" y="1489066"/>
            <a:ext cx="69318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Capture </a:t>
            </a:r>
            <a:r>
              <a:rPr lang="en-US" altLang="zh-CN" b="1" dirty="0"/>
              <a:t>motif-related</a:t>
            </a:r>
            <a:r>
              <a:rPr lang="en-US" altLang="zh-CN" dirty="0"/>
              <a:t> patterns from the DNA sequences</a:t>
            </a:r>
            <a:endParaRPr lang="zh-CN" altLang="en-US" dirty="0"/>
          </a:p>
        </p:txBody>
      </p:sp>
      <p:cxnSp>
        <p:nvCxnSpPr>
          <p:cNvPr id="114" name="直接连接符 113"/>
          <p:cNvCxnSpPr/>
          <p:nvPr/>
        </p:nvCxnSpPr>
        <p:spPr>
          <a:xfrm>
            <a:off x="676322" y="946205"/>
            <a:ext cx="6892465" cy="17921"/>
          </a:xfrm>
          <a:prstGeom prst="line">
            <a:avLst/>
          </a:prstGeom>
          <a:ln w="19050">
            <a:solidFill>
              <a:srgbClr val="7019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灯片编号占位符 2"/>
          <p:cNvSpPr txBox="1">
            <a:spLocks/>
          </p:cNvSpPr>
          <p:nvPr/>
        </p:nvSpPr>
        <p:spPr>
          <a:xfrm>
            <a:off x="7900527" y="557963"/>
            <a:ext cx="47243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dirty="0">
                <a:solidFill>
                  <a:schemeClr val="bg1"/>
                </a:solidFill>
              </a:rPr>
              <a:t>10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  <p:cxnSp>
        <p:nvCxnSpPr>
          <p:cNvPr id="119" name="直接连接符 118"/>
          <p:cNvCxnSpPr/>
          <p:nvPr/>
        </p:nvCxnSpPr>
        <p:spPr>
          <a:xfrm>
            <a:off x="8043524" y="866945"/>
            <a:ext cx="22139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直接连接符 119"/>
          <p:cNvCxnSpPr/>
          <p:nvPr/>
        </p:nvCxnSpPr>
        <p:spPr>
          <a:xfrm>
            <a:off x="8043524" y="909044"/>
            <a:ext cx="22139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矩形 120"/>
          <p:cNvSpPr/>
          <p:nvPr/>
        </p:nvSpPr>
        <p:spPr>
          <a:xfrm>
            <a:off x="3448154" y="5079863"/>
            <a:ext cx="2031325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050" dirty="0"/>
              <a:t>Multiple filter sizes CNN structure</a:t>
            </a:r>
          </a:p>
        </p:txBody>
      </p:sp>
      <p:sp>
        <p:nvSpPr>
          <p:cNvPr id="16" name="矩形 15"/>
          <p:cNvSpPr/>
          <p:nvPr/>
        </p:nvSpPr>
        <p:spPr>
          <a:xfrm>
            <a:off x="1903595" y="2041471"/>
            <a:ext cx="44334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/>
              <a:t>Different </a:t>
            </a:r>
            <a:r>
              <a:rPr lang="en-US" altLang="zh-CN" sz="1600" b="1" dirty="0"/>
              <a:t>filter sizes </a:t>
            </a:r>
            <a:r>
              <a:rPr lang="en-US" altLang="zh-CN" sz="1600" dirty="0"/>
              <a:t>-&gt; different </a:t>
            </a:r>
            <a:r>
              <a:rPr lang="en-US" altLang="zh-CN" sz="1600" b="1" dirty="0"/>
              <a:t>length </a:t>
            </a:r>
            <a:r>
              <a:rPr lang="en-US" altLang="zh-CN" sz="1600" dirty="0"/>
              <a:t>of motifs</a:t>
            </a:r>
            <a:endParaRPr lang="zh-CN" altLang="en-US" sz="1600" dirty="0"/>
          </a:p>
        </p:txBody>
      </p:sp>
      <p:sp>
        <p:nvSpPr>
          <p:cNvPr id="124" name="五边形 123"/>
          <p:cNvSpPr/>
          <p:nvPr/>
        </p:nvSpPr>
        <p:spPr>
          <a:xfrm>
            <a:off x="1105502" y="1573343"/>
            <a:ext cx="381119" cy="181497"/>
          </a:xfrm>
          <a:prstGeom prst="homePlate">
            <a:avLst>
              <a:gd name="adj" fmla="val 47313"/>
            </a:avLst>
          </a:prstGeom>
          <a:solidFill>
            <a:srgbClr val="701944"/>
          </a:solidFill>
          <a:ln>
            <a:solidFill>
              <a:srgbClr val="7019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5" name="燕尾形 124"/>
          <p:cNvSpPr/>
          <p:nvPr/>
        </p:nvSpPr>
        <p:spPr>
          <a:xfrm>
            <a:off x="1446515" y="1573342"/>
            <a:ext cx="174768" cy="181498"/>
          </a:xfrm>
          <a:prstGeom prst="chevron">
            <a:avLst/>
          </a:prstGeom>
          <a:solidFill>
            <a:srgbClr val="701944">
              <a:alpha val="60000"/>
            </a:srgbClr>
          </a:solidFill>
          <a:ln>
            <a:solidFill>
              <a:srgbClr val="A975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A44B3E0-9DDD-894D-B371-FAE7BA961C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FDA5E-6C12-4BB4-9E17-838C360467A1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41774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CB82C6A8-0F1E-A740-8741-5FC3DD594414}"/>
              </a:ext>
            </a:extLst>
          </p:cNvPr>
          <p:cNvSpPr/>
          <p:nvPr/>
        </p:nvSpPr>
        <p:spPr>
          <a:xfrm>
            <a:off x="602271" y="3574289"/>
            <a:ext cx="3960440" cy="2122292"/>
          </a:xfrm>
          <a:prstGeom prst="rect">
            <a:avLst/>
          </a:prstGeom>
          <a:solidFill>
            <a:schemeClr val="accent1">
              <a:alpha val="3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FE8876-750A-BF42-9799-19A66AD82E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425" y="267522"/>
            <a:ext cx="4656582" cy="1344168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700">
                <a:solidFill>
                  <a:srgbClr val="701944"/>
                </a:solidFill>
                <a:latin typeface="+mn-lt"/>
              </a:rPr>
              <a:t>Motifs and convolution filters in CNN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D7EDE1-FF58-374D-ABF4-FC01332284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1425" y="1753514"/>
            <a:ext cx="4656582" cy="3967724"/>
          </a:xfrm>
        </p:spPr>
        <p:txBody>
          <a:bodyPr>
            <a:normAutofit/>
          </a:bodyPr>
          <a:lstStyle/>
          <a:p>
            <a:r>
              <a:rPr lang="en-US" sz="2100" dirty="0"/>
              <a:t>Conserved sequence patterns:</a:t>
            </a:r>
          </a:p>
          <a:p>
            <a:pPr lvl="1"/>
            <a:r>
              <a:rPr lang="en-US" sz="2100" dirty="0"/>
              <a:t>important features for genomic sequence classification</a:t>
            </a:r>
          </a:p>
          <a:p>
            <a:pPr lvl="1"/>
            <a:r>
              <a:rPr lang="en-US" sz="2100" dirty="0"/>
              <a:t>Can be represented by convolution filters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2C7ADA-F56E-9245-BCA0-DFC2B95606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4987" y="328065"/>
            <a:ext cx="3031236" cy="1144291"/>
          </a:xfrm>
          <a:prstGeom prst="rect">
            <a:avLst/>
          </a:prstGeom>
        </p:spPr>
      </p:pic>
      <p:pic>
        <p:nvPicPr>
          <p:cNvPr id="5" name="Picture 4" descr="A screenshot of text&#10;&#10;Description automatically generated">
            <a:extLst>
              <a:ext uri="{FF2B5EF4-FFF2-40B4-BE49-F238E27FC236}">
                <a16:creationId xmlns:a16="http://schemas.microsoft.com/office/drawing/2014/main" id="{6035FB89-5364-E242-9036-9F827300405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785" r="7280" b="3"/>
          <a:stretch/>
        </p:blipFill>
        <p:spPr>
          <a:xfrm>
            <a:off x="5714932" y="2271811"/>
            <a:ext cx="2571361" cy="339242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E09CB9-31DD-3A42-B452-2F65F3811D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31836" y="6232227"/>
            <a:ext cx="912114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51FC063-5EA9-49AF-AFAF-D68C9E82B23B}" type="slidenum">
              <a:rPr lang="en-US" smtClean="0"/>
              <a:pPr>
                <a:spcAft>
                  <a:spcPts val="600"/>
                </a:spcAft>
              </a:pPr>
              <a:t>32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14B217-4E81-9044-AD8C-697941815A5D}"/>
              </a:ext>
            </a:extLst>
          </p:cNvPr>
          <p:cNvSpPr txBox="1"/>
          <p:nvPr/>
        </p:nvSpPr>
        <p:spPr>
          <a:xfrm>
            <a:off x="5783103" y="1559351"/>
            <a:ext cx="242317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sz="1200" dirty="0"/>
              <a:t>Edge detector kernel </a:t>
            </a:r>
            <a:r>
              <a:rPr kumimoji="1" lang="en-US" sz="1100" dirty="0"/>
              <a:t>(</a:t>
            </a:r>
            <a:r>
              <a:rPr lang="en-HK" sz="1100" dirty="0">
                <a:hlinkClick r:id="rId5"/>
              </a:rPr>
              <a:t>https://developer.nvidia.com/discover/convolution</a:t>
            </a:r>
            <a:r>
              <a:rPr lang="en-HK" sz="1100" dirty="0"/>
              <a:t>)</a:t>
            </a:r>
            <a:endParaRPr kumimoji="1" lang="en-US" sz="1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831298C-743D-424A-9F59-DE319740691F}"/>
              </a:ext>
            </a:extLst>
          </p:cNvPr>
          <p:cNvSpPr txBox="1"/>
          <p:nvPr/>
        </p:nvSpPr>
        <p:spPr>
          <a:xfrm>
            <a:off x="778037" y="3645332"/>
            <a:ext cx="28803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sz="2000" dirty="0"/>
              <a:t>One hot encoding:</a:t>
            </a:r>
          </a:p>
          <a:p>
            <a:endParaRPr kumimoji="1" lang="en-US" sz="2000" dirty="0"/>
          </a:p>
          <a:p>
            <a:r>
              <a:rPr kumimoji="1" lang="en-US" sz="2000" dirty="0"/>
              <a:t>AACG </a:t>
            </a:r>
            <a:r>
              <a:rPr kumimoji="1" lang="en-US" sz="2000" dirty="0">
                <a:sym typeface="Wingdings" pitchFamily="2" charset="2"/>
              </a:rPr>
              <a:t> </a:t>
            </a:r>
            <a:endParaRPr kumimoji="1" lang="en-US" sz="20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A1045DCA-3F49-784B-A3C1-A92062FBD269}"/>
                  </a:ext>
                </a:extLst>
              </p14:cNvPr>
              <p14:cNvContentPartPr/>
              <p14:nvPr/>
            </p14:nvContentPartPr>
            <p14:xfrm>
              <a:off x="2185771" y="4352835"/>
              <a:ext cx="201960" cy="10026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A1045DCA-3F49-784B-A3C1-A92062FBD26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181451" y="4348517"/>
                <a:ext cx="210600" cy="101123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E6ACE4E5-51EE-C148-9586-826B48F9F5C9}"/>
                  </a:ext>
                </a:extLst>
              </p14:cNvPr>
              <p14:cNvContentPartPr/>
              <p14:nvPr/>
            </p14:nvContentPartPr>
            <p14:xfrm>
              <a:off x="3822331" y="4314315"/>
              <a:ext cx="162000" cy="102960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E6ACE4E5-51EE-C148-9586-826B48F9F5C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818011" y="4309995"/>
                <a:ext cx="170640" cy="1038240"/>
              </a:xfrm>
              <a:prstGeom prst="rect">
                <a:avLst/>
              </a:prstGeom>
            </p:spPr>
          </p:pic>
        </mc:Fallback>
      </mc:AlternateContent>
      <p:grpSp>
        <p:nvGrpSpPr>
          <p:cNvPr id="23" name="Group 22">
            <a:extLst>
              <a:ext uri="{FF2B5EF4-FFF2-40B4-BE49-F238E27FC236}">
                <a16:creationId xmlns:a16="http://schemas.microsoft.com/office/drawing/2014/main" id="{43AA0E83-9F10-3647-8316-C40E24A50BBA}"/>
              </a:ext>
            </a:extLst>
          </p:cNvPr>
          <p:cNvGrpSpPr/>
          <p:nvPr/>
        </p:nvGrpSpPr>
        <p:grpSpPr>
          <a:xfrm>
            <a:off x="1911451" y="4370475"/>
            <a:ext cx="236880" cy="1024560"/>
            <a:chOff x="2139017" y="5082309"/>
            <a:chExt cx="236880" cy="1024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0F2A82E9-7BDE-1045-9ACF-2B40DAE443AD}"/>
                    </a:ext>
                  </a:extLst>
                </p14:cNvPr>
                <p14:cNvContentPartPr/>
                <p14:nvPr/>
              </p14:nvContentPartPr>
              <p14:xfrm>
                <a:off x="2172137" y="5082309"/>
                <a:ext cx="76680" cy="1328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0F2A82E9-7BDE-1045-9ACF-2B40DAE443AD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167817" y="5077989"/>
                  <a:ext cx="8532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76B870F3-05F8-9D48-9C10-3ED944926FAF}"/>
                    </a:ext>
                  </a:extLst>
                </p14:cNvPr>
                <p14:cNvContentPartPr/>
                <p14:nvPr/>
              </p14:nvContentPartPr>
              <p14:xfrm>
                <a:off x="2254577" y="5090949"/>
                <a:ext cx="73800" cy="1404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76B870F3-05F8-9D48-9C10-3ED944926FAF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250257" y="5086629"/>
                  <a:ext cx="8244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45125338-4A08-884D-B9F0-0EA05545CD46}"/>
                    </a:ext>
                  </a:extLst>
                </p14:cNvPr>
                <p14:cNvContentPartPr/>
                <p14:nvPr/>
              </p14:nvContentPartPr>
              <p14:xfrm>
                <a:off x="2208857" y="5184909"/>
                <a:ext cx="96840" cy="18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45125338-4A08-884D-B9F0-0EA05545CD46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204537" y="5180589"/>
                  <a:ext cx="105480" cy="1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CA4D3C99-0453-3040-9011-A3B952F40AB3}"/>
                    </a:ext>
                  </a:extLst>
                </p14:cNvPr>
                <p14:cNvContentPartPr/>
                <p14:nvPr/>
              </p14:nvContentPartPr>
              <p14:xfrm>
                <a:off x="2163497" y="5389749"/>
                <a:ext cx="141480" cy="11484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CA4D3C99-0453-3040-9011-A3B952F40AB3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159177" y="5385429"/>
                  <a:ext cx="15012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3D7626C4-BED9-1443-86A1-E6B4FAD3B3DA}"/>
                    </a:ext>
                  </a:extLst>
                </p14:cNvPr>
                <p14:cNvContentPartPr/>
                <p14:nvPr/>
              </p14:nvContentPartPr>
              <p14:xfrm>
                <a:off x="2139017" y="5631309"/>
                <a:ext cx="173160" cy="15588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3D7626C4-BED9-1443-86A1-E6B4FAD3B3DA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134697" y="5626989"/>
                  <a:ext cx="18180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5FEB707D-CC11-D144-A0EB-DA8A25757216}"/>
                    </a:ext>
                  </a:extLst>
                </p14:cNvPr>
                <p14:cNvContentPartPr/>
                <p14:nvPr/>
              </p14:nvContentPartPr>
              <p14:xfrm>
                <a:off x="2155937" y="5920389"/>
                <a:ext cx="219960" cy="540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5FEB707D-CC11-D144-A0EB-DA8A25757216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151617" y="5916069"/>
                  <a:ext cx="228600" cy="1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E3BB76DC-CE44-9848-B7A3-B954523BA501}"/>
                    </a:ext>
                  </a:extLst>
                </p14:cNvPr>
                <p14:cNvContentPartPr/>
                <p14:nvPr/>
              </p14:nvContentPartPr>
              <p14:xfrm>
                <a:off x="2256377" y="5925429"/>
                <a:ext cx="2520" cy="1814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E3BB76DC-CE44-9848-B7A3-B954523BA501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252057" y="5921109"/>
                  <a:ext cx="11160" cy="190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B55785B2-6ACB-784D-B4AF-82F4F26398AA}"/>
                  </a:ext>
                </a:extLst>
              </p14:cNvPr>
              <p14:cNvContentPartPr/>
              <p14:nvPr/>
            </p14:nvContentPartPr>
            <p14:xfrm>
              <a:off x="2427331" y="4357515"/>
              <a:ext cx="21240" cy="11664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B55785B2-6ACB-784D-B4AF-82F4F26398AA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423083" y="4353182"/>
                <a:ext cx="29736" cy="12530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8CF8DE56-CD0B-6542-B1B6-BB609550D7B5}"/>
                  </a:ext>
                </a:extLst>
              </p14:cNvPr>
              <p14:cNvContentPartPr/>
              <p14:nvPr/>
            </p14:nvContentPartPr>
            <p14:xfrm>
              <a:off x="2398891" y="4660995"/>
              <a:ext cx="112680" cy="1306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8CF8DE56-CD0B-6542-B1B6-BB609550D7B5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394585" y="4656687"/>
                <a:ext cx="121292" cy="139296"/>
              </a:xfrm>
              <a:prstGeom prst="rect">
                <a:avLst/>
              </a:prstGeom>
            </p:spPr>
          </p:pic>
        </mc:Fallback>
      </mc:AlternateContent>
      <p:grpSp>
        <p:nvGrpSpPr>
          <p:cNvPr id="28" name="Group 27">
            <a:extLst>
              <a:ext uri="{FF2B5EF4-FFF2-40B4-BE49-F238E27FC236}">
                <a16:creationId xmlns:a16="http://schemas.microsoft.com/office/drawing/2014/main" id="{4EB02E3F-7A52-EB46-A457-4CA21F046020}"/>
              </a:ext>
            </a:extLst>
          </p:cNvPr>
          <p:cNvGrpSpPr/>
          <p:nvPr/>
        </p:nvGrpSpPr>
        <p:grpSpPr>
          <a:xfrm>
            <a:off x="2433811" y="4955835"/>
            <a:ext cx="148680" cy="378720"/>
            <a:chOff x="2661377" y="5667669"/>
            <a:chExt cx="148680" cy="378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516959D9-5AB3-B54A-A373-6EE522C27ACD}"/>
                    </a:ext>
                  </a:extLst>
                </p14:cNvPr>
                <p14:cNvContentPartPr/>
                <p14:nvPr/>
              </p14:nvContentPartPr>
              <p14:xfrm>
                <a:off x="2661377" y="5667669"/>
                <a:ext cx="128520" cy="1123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516959D9-5AB3-B54A-A373-6EE522C27ACD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657057" y="5663349"/>
                  <a:ext cx="13716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21915BBF-ED77-AC45-B3BB-30DE223B1228}"/>
                    </a:ext>
                  </a:extLst>
                </p14:cNvPr>
                <p14:cNvContentPartPr/>
                <p14:nvPr/>
              </p14:nvContentPartPr>
              <p14:xfrm>
                <a:off x="2668217" y="5898069"/>
                <a:ext cx="141840" cy="1483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21915BBF-ED77-AC45-B3BB-30DE223B1228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663897" y="5893749"/>
                  <a:ext cx="150480" cy="156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9BAA8C6F-A9D4-454B-BB24-334ED9281420}"/>
                  </a:ext>
                </a:extLst>
              </p14:cNvPr>
              <p14:cNvContentPartPr/>
              <p14:nvPr/>
            </p14:nvContentPartPr>
            <p14:xfrm>
              <a:off x="2804971" y="4330155"/>
              <a:ext cx="18720" cy="14688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9BAA8C6F-A9D4-454B-BB24-334ED9281420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2800566" y="4325835"/>
                <a:ext cx="27529" cy="155520"/>
              </a:xfrm>
              <a:prstGeom prst="rect">
                <a:avLst/>
              </a:prstGeom>
            </p:spPr>
          </p:pic>
        </mc:Fallback>
      </mc:AlternateContent>
      <p:grpSp>
        <p:nvGrpSpPr>
          <p:cNvPr id="33" name="Group 32">
            <a:extLst>
              <a:ext uri="{FF2B5EF4-FFF2-40B4-BE49-F238E27FC236}">
                <a16:creationId xmlns:a16="http://schemas.microsoft.com/office/drawing/2014/main" id="{9F71EC93-36F4-9844-A931-97C91651803A}"/>
              </a:ext>
            </a:extLst>
          </p:cNvPr>
          <p:cNvGrpSpPr/>
          <p:nvPr/>
        </p:nvGrpSpPr>
        <p:grpSpPr>
          <a:xfrm>
            <a:off x="2728291" y="4676835"/>
            <a:ext cx="222840" cy="653400"/>
            <a:chOff x="2955857" y="5388669"/>
            <a:chExt cx="222840" cy="653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F9867FA9-7B45-4A49-A737-3200F0C68DE0}"/>
                    </a:ext>
                  </a:extLst>
                </p14:cNvPr>
                <p14:cNvContentPartPr/>
                <p14:nvPr/>
              </p14:nvContentPartPr>
              <p14:xfrm>
                <a:off x="2955857" y="5388669"/>
                <a:ext cx="149400" cy="12492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F9867FA9-7B45-4A49-A737-3200F0C68DE0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951537" y="5384349"/>
                  <a:ext cx="15804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E5810E9F-0BF9-3F4B-87A0-A020B58B08CC}"/>
                    </a:ext>
                  </a:extLst>
                </p14:cNvPr>
                <p14:cNvContentPartPr/>
                <p14:nvPr/>
              </p14:nvContentPartPr>
              <p14:xfrm>
                <a:off x="2974937" y="5632749"/>
                <a:ext cx="125640" cy="1371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E5810E9F-0BF9-3F4B-87A0-A020B58B08CC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970617" y="5628429"/>
                  <a:ext cx="13428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36F73A31-F1F3-5249-9A23-699263F69FB8}"/>
                    </a:ext>
                  </a:extLst>
                </p14:cNvPr>
                <p14:cNvContentPartPr/>
                <p14:nvPr/>
              </p14:nvContentPartPr>
              <p14:xfrm>
                <a:off x="3022097" y="5894109"/>
                <a:ext cx="156600" cy="1479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36F73A31-F1F3-5249-9A23-699263F69FB8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017777" y="5889789"/>
                  <a:ext cx="165240" cy="156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F74845D4-746B-A24A-8723-E8BCF268B6D9}"/>
                  </a:ext>
                </a:extLst>
              </p14:cNvPr>
              <p14:cNvContentPartPr/>
              <p14:nvPr/>
            </p14:nvContentPartPr>
            <p14:xfrm>
              <a:off x="3165691" y="4648395"/>
              <a:ext cx="24480" cy="15372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F74845D4-746B-A24A-8723-E8BCF268B6D9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3161434" y="4644075"/>
                <a:ext cx="32995" cy="16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3E4628D3-3A30-0348-931E-BEAEC5C32242}"/>
                  </a:ext>
                </a:extLst>
              </p14:cNvPr>
              <p14:cNvContentPartPr/>
              <p14:nvPr/>
            </p14:nvContentPartPr>
            <p14:xfrm>
              <a:off x="3121771" y="4307115"/>
              <a:ext cx="135720" cy="15336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3E4628D3-3A30-0348-931E-BEAEC5C32242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3117451" y="4302795"/>
                <a:ext cx="144360" cy="16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2446C5EC-A763-8E4A-BBD7-F474261B89C9}"/>
                  </a:ext>
                </a:extLst>
              </p14:cNvPr>
              <p14:cNvContentPartPr/>
              <p14:nvPr/>
            </p14:nvContentPartPr>
            <p14:xfrm>
              <a:off x="3096211" y="4933155"/>
              <a:ext cx="150840" cy="15300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2446C5EC-A763-8E4A-BBD7-F474261B89C9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3091891" y="4928835"/>
                <a:ext cx="159480" cy="16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0BFC0B21-15FD-9D4F-BC17-1A11A7FE7642}"/>
                  </a:ext>
                </a:extLst>
              </p14:cNvPr>
              <p14:cNvContentPartPr/>
              <p14:nvPr/>
            </p14:nvContentPartPr>
            <p14:xfrm>
              <a:off x="3120691" y="5206395"/>
              <a:ext cx="129960" cy="14184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0BFC0B21-15FD-9D4F-BC17-1A11A7FE7642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3116371" y="5202075"/>
                <a:ext cx="138600" cy="15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05489CE7-F7AB-A547-A898-C2B7F7407A43}"/>
                  </a:ext>
                </a:extLst>
              </p14:cNvPr>
              <p14:cNvContentPartPr/>
              <p14:nvPr/>
            </p14:nvContentPartPr>
            <p14:xfrm>
              <a:off x="3601291" y="4932435"/>
              <a:ext cx="11520" cy="14004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05489CE7-F7AB-A547-A898-C2B7F7407A43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3596971" y="4928115"/>
                <a:ext cx="20160" cy="14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67A6B87F-8CF7-1548-BDB6-99D30D66EC4C}"/>
                  </a:ext>
                </a:extLst>
              </p14:cNvPr>
              <p14:cNvContentPartPr/>
              <p14:nvPr/>
            </p14:nvContentPartPr>
            <p14:xfrm>
              <a:off x="3561331" y="4307475"/>
              <a:ext cx="136440" cy="17136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67A6B87F-8CF7-1548-BDB6-99D30D66EC4C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3557011" y="4303155"/>
                <a:ext cx="145080" cy="18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E316482D-9F90-2848-8EE4-ADDB5DAC50B2}"/>
                  </a:ext>
                </a:extLst>
              </p14:cNvPr>
              <p14:cNvContentPartPr/>
              <p14:nvPr/>
            </p14:nvContentPartPr>
            <p14:xfrm>
              <a:off x="3531091" y="4635435"/>
              <a:ext cx="144360" cy="18432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E316482D-9F90-2848-8EE4-ADDB5DAC50B2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526771" y="4631115"/>
                <a:ext cx="153000" cy="19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DE33067A-A913-8A4B-AB99-4E587B9E7CE3}"/>
                  </a:ext>
                </a:extLst>
              </p14:cNvPr>
              <p14:cNvContentPartPr/>
              <p14:nvPr/>
            </p14:nvContentPartPr>
            <p14:xfrm>
              <a:off x="3549811" y="5165355"/>
              <a:ext cx="147960" cy="16704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DE33067A-A913-8A4B-AB99-4E587B9E7CE3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545501" y="5161035"/>
                <a:ext cx="156579" cy="175680"/>
              </a:xfrm>
              <a:prstGeom prst="rect">
                <a:avLst/>
              </a:prstGeom>
            </p:spPr>
          </p:pic>
        </mc:Fallback>
      </mc:AlternateContent>
      <p:sp>
        <p:nvSpPr>
          <p:cNvPr id="43" name="Rectangle 42">
            <a:extLst>
              <a:ext uri="{FF2B5EF4-FFF2-40B4-BE49-F238E27FC236}">
                <a16:creationId xmlns:a16="http://schemas.microsoft.com/office/drawing/2014/main" id="{E73950BC-1629-B44C-9E51-F8B1280A7D19}"/>
              </a:ext>
            </a:extLst>
          </p:cNvPr>
          <p:cNvSpPr/>
          <p:nvPr/>
        </p:nvSpPr>
        <p:spPr>
          <a:xfrm>
            <a:off x="5279047" y="267522"/>
            <a:ext cx="3384376" cy="1959721"/>
          </a:xfrm>
          <a:prstGeom prst="rect">
            <a:avLst/>
          </a:prstGeom>
          <a:solidFill>
            <a:schemeClr val="accent3">
              <a:lumMod val="60000"/>
              <a:lumOff val="40000"/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7146071-9400-A240-AD11-F0C99E269A14}"/>
              </a:ext>
            </a:extLst>
          </p:cNvPr>
          <p:cNvSpPr txBox="1"/>
          <p:nvPr/>
        </p:nvSpPr>
        <p:spPr>
          <a:xfrm>
            <a:off x="5826287" y="5823171"/>
            <a:ext cx="23799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Zia, Amin &amp; Moses, Alan. (2012).</a:t>
            </a:r>
            <a:endParaRPr kumimoji="1" lang="en-US" sz="1200" dirty="0"/>
          </a:p>
        </p:txBody>
      </p:sp>
      <p:cxnSp>
        <p:nvCxnSpPr>
          <p:cNvPr id="15" name="直接连接符 113">
            <a:extLst>
              <a:ext uri="{FF2B5EF4-FFF2-40B4-BE49-F238E27FC236}">
                <a16:creationId xmlns:a16="http://schemas.microsoft.com/office/drawing/2014/main" id="{26081AC7-689E-5392-677A-26D39407E221}"/>
              </a:ext>
            </a:extLst>
          </p:cNvPr>
          <p:cNvCxnSpPr>
            <a:cxnSpLocks/>
          </p:cNvCxnSpPr>
          <p:nvPr/>
        </p:nvCxnSpPr>
        <p:spPr>
          <a:xfrm>
            <a:off x="480577" y="1548395"/>
            <a:ext cx="4508041" cy="11721"/>
          </a:xfrm>
          <a:prstGeom prst="line">
            <a:avLst/>
          </a:prstGeom>
          <a:ln w="19050">
            <a:solidFill>
              <a:srgbClr val="7019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59424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683992" y="432649"/>
            <a:ext cx="58264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701944"/>
                </a:solidFill>
              </a:rPr>
              <a:t>Graph Convolutional Neural Network</a:t>
            </a:r>
            <a:endParaRPr lang="zh-CN" altLang="en-US" sz="2800" b="1" dirty="0">
              <a:solidFill>
                <a:srgbClr val="701944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7389" y="3516377"/>
            <a:ext cx="4787193" cy="2748996"/>
          </a:xfrm>
          <a:prstGeom prst="rect">
            <a:avLst/>
          </a:prstGeom>
        </p:spPr>
      </p:pic>
      <p:sp>
        <p:nvSpPr>
          <p:cNvPr id="279" name="矩形 278"/>
          <p:cNvSpPr/>
          <p:nvPr/>
        </p:nvSpPr>
        <p:spPr>
          <a:xfrm>
            <a:off x="1884367" y="3691424"/>
            <a:ext cx="152028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Structure</a:t>
            </a:r>
            <a:endParaRPr lang="zh-CN" altLang="en-US" dirty="0"/>
          </a:p>
        </p:txBody>
      </p:sp>
      <p:cxnSp>
        <p:nvCxnSpPr>
          <p:cNvPr id="68" name="直接连接符 67"/>
          <p:cNvCxnSpPr/>
          <p:nvPr/>
        </p:nvCxnSpPr>
        <p:spPr>
          <a:xfrm>
            <a:off x="683992" y="929888"/>
            <a:ext cx="6892465" cy="17921"/>
          </a:xfrm>
          <a:prstGeom prst="line">
            <a:avLst/>
          </a:prstGeom>
          <a:ln w="19050">
            <a:solidFill>
              <a:srgbClr val="7019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灯片编号占位符 2"/>
          <p:cNvSpPr txBox="1">
            <a:spLocks/>
          </p:cNvSpPr>
          <p:nvPr/>
        </p:nvSpPr>
        <p:spPr>
          <a:xfrm>
            <a:off x="7900527" y="553609"/>
            <a:ext cx="47243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dirty="0">
                <a:solidFill>
                  <a:schemeClr val="bg1"/>
                </a:solidFill>
              </a:rPr>
              <a:t>11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  <p:cxnSp>
        <p:nvCxnSpPr>
          <p:cNvPr id="72" name="直接连接符 71"/>
          <p:cNvCxnSpPr/>
          <p:nvPr/>
        </p:nvCxnSpPr>
        <p:spPr>
          <a:xfrm>
            <a:off x="8043524" y="862591"/>
            <a:ext cx="22139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连接符 72"/>
          <p:cNvCxnSpPr/>
          <p:nvPr/>
        </p:nvCxnSpPr>
        <p:spPr>
          <a:xfrm>
            <a:off x="8043524" y="904690"/>
            <a:ext cx="22139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五边形 79"/>
          <p:cNvSpPr/>
          <p:nvPr/>
        </p:nvSpPr>
        <p:spPr>
          <a:xfrm>
            <a:off x="1368586" y="3788511"/>
            <a:ext cx="381119" cy="181497"/>
          </a:xfrm>
          <a:prstGeom prst="homePlate">
            <a:avLst>
              <a:gd name="adj" fmla="val 47313"/>
            </a:avLst>
          </a:prstGeom>
          <a:solidFill>
            <a:srgbClr val="701944"/>
          </a:solidFill>
          <a:ln>
            <a:solidFill>
              <a:srgbClr val="7019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燕尾形 80"/>
          <p:cNvSpPr/>
          <p:nvPr/>
        </p:nvSpPr>
        <p:spPr>
          <a:xfrm>
            <a:off x="1709599" y="3788510"/>
            <a:ext cx="174768" cy="181498"/>
          </a:xfrm>
          <a:prstGeom prst="chevron">
            <a:avLst/>
          </a:prstGeom>
          <a:solidFill>
            <a:srgbClr val="701944">
              <a:alpha val="60000"/>
            </a:srgbClr>
          </a:solidFill>
          <a:ln>
            <a:solidFill>
              <a:srgbClr val="A975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82" name="矩形 81"/>
          <p:cNvSpPr/>
          <p:nvPr/>
        </p:nvSpPr>
        <p:spPr>
          <a:xfrm>
            <a:off x="3179597" y="6212254"/>
            <a:ext cx="3317869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050" dirty="0"/>
              <a:t>     </a:t>
            </a:r>
            <a:r>
              <a:rPr lang="en-US" altLang="zh-CN" sz="1050" dirty="0"/>
              <a:t>Graph convolutional neural network structure</a:t>
            </a:r>
            <a:endParaRPr lang="zh-CN" altLang="en-US" sz="1050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4721" y="1947502"/>
            <a:ext cx="2514600" cy="28956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357F08-042B-9844-8350-085F00F014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FDA5E-6C12-4BB4-9E17-838C360467A1}" type="slidenum">
              <a:rPr lang="zh-CN" altLang="en-US" smtClean="0"/>
              <a:t>33</a:t>
            </a:fld>
            <a:endParaRPr lang="zh-CN" altLang="en-US"/>
          </a:p>
        </p:txBody>
      </p:sp>
      <p:cxnSp>
        <p:nvCxnSpPr>
          <p:cNvPr id="89" name="直接连接符 209">
            <a:extLst>
              <a:ext uri="{FF2B5EF4-FFF2-40B4-BE49-F238E27FC236}">
                <a16:creationId xmlns:a16="http://schemas.microsoft.com/office/drawing/2014/main" id="{0F67BFEF-8D57-8C4D-AD67-383195CE16C9}"/>
              </a:ext>
            </a:extLst>
          </p:cNvPr>
          <p:cNvCxnSpPr>
            <a:stCxn id="104" idx="0"/>
            <a:endCxn id="92" idx="4"/>
          </p:cNvCxnSpPr>
          <p:nvPr/>
        </p:nvCxnSpPr>
        <p:spPr>
          <a:xfrm flipH="1" flipV="1">
            <a:off x="3165511" y="2769197"/>
            <a:ext cx="125506" cy="23598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直接连接符 210">
            <a:extLst>
              <a:ext uri="{FF2B5EF4-FFF2-40B4-BE49-F238E27FC236}">
                <a16:creationId xmlns:a16="http://schemas.microsoft.com/office/drawing/2014/main" id="{DD32F96B-9E32-C946-A18A-C3A1A2655779}"/>
              </a:ext>
            </a:extLst>
          </p:cNvPr>
          <p:cNvCxnSpPr>
            <a:endCxn id="92" idx="1"/>
          </p:cNvCxnSpPr>
          <p:nvPr/>
        </p:nvCxnSpPr>
        <p:spPr>
          <a:xfrm>
            <a:off x="2761924" y="2340275"/>
            <a:ext cx="328770" cy="24829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直接连接符 211">
            <a:extLst>
              <a:ext uri="{FF2B5EF4-FFF2-40B4-BE49-F238E27FC236}">
                <a16:creationId xmlns:a16="http://schemas.microsoft.com/office/drawing/2014/main" id="{9272B8D9-BA2C-7E47-9715-2627A4A3E698}"/>
              </a:ext>
            </a:extLst>
          </p:cNvPr>
          <p:cNvCxnSpPr>
            <a:stCxn id="104" idx="2"/>
            <a:endCxn id="94" idx="5"/>
          </p:cNvCxnSpPr>
          <p:nvPr/>
        </p:nvCxnSpPr>
        <p:spPr>
          <a:xfrm flipH="1" flipV="1">
            <a:off x="2771372" y="2872715"/>
            <a:ext cx="413838" cy="238276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2" name="椭圆 91">
            <a:extLst>
              <a:ext uri="{FF2B5EF4-FFF2-40B4-BE49-F238E27FC236}">
                <a16:creationId xmlns:a16="http://schemas.microsoft.com/office/drawing/2014/main" id="{3773A1CB-175C-5B4C-975F-C7A5336A6EA8}"/>
              </a:ext>
            </a:extLst>
          </p:cNvPr>
          <p:cNvSpPr/>
          <p:nvPr/>
        </p:nvSpPr>
        <p:spPr>
          <a:xfrm>
            <a:off x="3059704" y="2557584"/>
            <a:ext cx="211613" cy="211613"/>
          </a:xfrm>
          <a:prstGeom prst="ellipse">
            <a:avLst/>
          </a:prstGeom>
          <a:solidFill>
            <a:srgbClr val="8FAADC">
              <a:alpha val="30196"/>
            </a:srgb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93" name="直接连接符 213">
            <a:extLst>
              <a:ext uri="{FF2B5EF4-FFF2-40B4-BE49-F238E27FC236}">
                <a16:creationId xmlns:a16="http://schemas.microsoft.com/office/drawing/2014/main" id="{261C337D-6E18-894B-A15B-175469270EC2}"/>
              </a:ext>
            </a:extLst>
          </p:cNvPr>
          <p:cNvCxnSpPr>
            <a:stCxn id="104" idx="2"/>
            <a:endCxn id="102" idx="6"/>
          </p:cNvCxnSpPr>
          <p:nvPr/>
        </p:nvCxnSpPr>
        <p:spPr>
          <a:xfrm flipH="1">
            <a:off x="2760534" y="3110991"/>
            <a:ext cx="424676" cy="25348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4" name="椭圆 93">
            <a:extLst>
              <a:ext uri="{FF2B5EF4-FFF2-40B4-BE49-F238E27FC236}">
                <a16:creationId xmlns:a16="http://schemas.microsoft.com/office/drawing/2014/main" id="{E196527D-A4E2-7548-B8B2-C0387DEABA5F}"/>
              </a:ext>
            </a:extLst>
          </p:cNvPr>
          <p:cNvSpPr/>
          <p:nvPr/>
        </p:nvSpPr>
        <p:spPr>
          <a:xfrm>
            <a:off x="2590749" y="2692092"/>
            <a:ext cx="211613" cy="211613"/>
          </a:xfrm>
          <a:prstGeom prst="ellipse">
            <a:avLst/>
          </a:prstGeom>
          <a:solidFill>
            <a:srgbClr val="D9D9D9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cxnSp>
        <p:nvCxnSpPr>
          <p:cNvPr id="95" name="直接连接符 215">
            <a:extLst>
              <a:ext uri="{FF2B5EF4-FFF2-40B4-BE49-F238E27FC236}">
                <a16:creationId xmlns:a16="http://schemas.microsoft.com/office/drawing/2014/main" id="{A3368F89-45E8-D040-9A91-23495DA67B5B}"/>
              </a:ext>
            </a:extLst>
          </p:cNvPr>
          <p:cNvCxnSpPr>
            <a:stCxn id="94" idx="4"/>
            <a:endCxn id="102" idx="0"/>
          </p:cNvCxnSpPr>
          <p:nvPr/>
        </p:nvCxnSpPr>
        <p:spPr>
          <a:xfrm flipH="1">
            <a:off x="2654728" y="2903705"/>
            <a:ext cx="41828" cy="35496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直接连接符 216">
            <a:extLst>
              <a:ext uri="{FF2B5EF4-FFF2-40B4-BE49-F238E27FC236}">
                <a16:creationId xmlns:a16="http://schemas.microsoft.com/office/drawing/2014/main" id="{B648846D-1B1A-8547-A10A-45EC1FE74865}"/>
              </a:ext>
            </a:extLst>
          </p:cNvPr>
          <p:cNvCxnSpPr>
            <a:stCxn id="94" idx="0"/>
          </p:cNvCxnSpPr>
          <p:nvPr/>
        </p:nvCxnSpPr>
        <p:spPr>
          <a:xfrm flipV="1">
            <a:off x="2696556" y="2340275"/>
            <a:ext cx="49720" cy="351817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7" name="图片 96">
            <a:extLst>
              <a:ext uri="{FF2B5EF4-FFF2-40B4-BE49-F238E27FC236}">
                <a16:creationId xmlns:a16="http://schemas.microsoft.com/office/drawing/2014/main" id="{3D7F9364-0545-4C43-B46E-36C1364181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3934" y="2028592"/>
            <a:ext cx="111395" cy="139438"/>
          </a:xfrm>
          <a:prstGeom prst="rect">
            <a:avLst/>
          </a:prstGeom>
        </p:spPr>
      </p:pic>
      <p:pic>
        <p:nvPicPr>
          <p:cNvPr id="98" name="图片 97">
            <a:extLst>
              <a:ext uri="{FF2B5EF4-FFF2-40B4-BE49-F238E27FC236}">
                <a16:creationId xmlns:a16="http://schemas.microsoft.com/office/drawing/2014/main" id="{9FD094EC-F917-174E-8358-25DB31B44D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8792" y="3335907"/>
            <a:ext cx="122263" cy="153042"/>
          </a:xfrm>
          <a:prstGeom prst="rect">
            <a:avLst/>
          </a:prstGeom>
        </p:spPr>
      </p:pic>
      <p:pic>
        <p:nvPicPr>
          <p:cNvPr id="99" name="图片 98">
            <a:extLst>
              <a:ext uri="{FF2B5EF4-FFF2-40B4-BE49-F238E27FC236}">
                <a16:creationId xmlns:a16="http://schemas.microsoft.com/office/drawing/2014/main" id="{9977F9F8-3F10-724A-9060-EEF19D5EB7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9571" y="2582710"/>
            <a:ext cx="122263" cy="153042"/>
          </a:xfrm>
          <a:prstGeom prst="rect">
            <a:avLst/>
          </a:prstGeom>
        </p:spPr>
      </p:pic>
      <p:pic>
        <p:nvPicPr>
          <p:cNvPr id="100" name="图片 99">
            <a:extLst>
              <a:ext uri="{FF2B5EF4-FFF2-40B4-BE49-F238E27FC236}">
                <a16:creationId xmlns:a16="http://schemas.microsoft.com/office/drawing/2014/main" id="{FD9140FA-55A3-F742-B809-D160C2D46A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1494" y="2559215"/>
            <a:ext cx="122263" cy="153042"/>
          </a:xfrm>
          <a:prstGeom prst="rect">
            <a:avLst/>
          </a:prstGeom>
        </p:spPr>
      </p:pic>
      <p:pic>
        <p:nvPicPr>
          <p:cNvPr id="101" name="图片 100">
            <a:extLst>
              <a:ext uri="{FF2B5EF4-FFF2-40B4-BE49-F238E27FC236}">
                <a16:creationId xmlns:a16="http://schemas.microsoft.com/office/drawing/2014/main" id="{7130FE67-8732-A84D-831E-76CA889272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5908" y="2887086"/>
            <a:ext cx="122263" cy="153042"/>
          </a:xfrm>
          <a:prstGeom prst="rect">
            <a:avLst/>
          </a:prstGeom>
        </p:spPr>
      </p:pic>
      <p:sp>
        <p:nvSpPr>
          <p:cNvPr id="102" name="椭圆 101">
            <a:extLst>
              <a:ext uri="{FF2B5EF4-FFF2-40B4-BE49-F238E27FC236}">
                <a16:creationId xmlns:a16="http://schemas.microsoft.com/office/drawing/2014/main" id="{9FB1CBE2-93F4-3B47-81DA-8315CE31DFB0}"/>
              </a:ext>
            </a:extLst>
          </p:cNvPr>
          <p:cNvSpPr/>
          <p:nvPr/>
        </p:nvSpPr>
        <p:spPr>
          <a:xfrm>
            <a:off x="2548921" y="3258667"/>
            <a:ext cx="211613" cy="211613"/>
          </a:xfrm>
          <a:prstGeom prst="ellipse">
            <a:avLst/>
          </a:prstGeom>
          <a:solidFill>
            <a:srgbClr val="F6A382">
              <a:alpha val="40000"/>
            </a:srgb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03" name="椭圆 102">
            <a:extLst>
              <a:ext uri="{FF2B5EF4-FFF2-40B4-BE49-F238E27FC236}">
                <a16:creationId xmlns:a16="http://schemas.microsoft.com/office/drawing/2014/main" id="{FF2DA415-1FF3-DF4B-9F94-90C5F1C942FF}"/>
              </a:ext>
            </a:extLst>
          </p:cNvPr>
          <p:cNvSpPr/>
          <p:nvPr/>
        </p:nvSpPr>
        <p:spPr>
          <a:xfrm>
            <a:off x="2641944" y="2118081"/>
            <a:ext cx="211613" cy="211613"/>
          </a:xfrm>
          <a:prstGeom prst="ellipse">
            <a:avLst/>
          </a:prstGeom>
          <a:solidFill>
            <a:srgbClr val="8FAADC">
              <a:alpha val="30196"/>
            </a:srgb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4" name="椭圆 103">
            <a:extLst>
              <a:ext uri="{FF2B5EF4-FFF2-40B4-BE49-F238E27FC236}">
                <a16:creationId xmlns:a16="http://schemas.microsoft.com/office/drawing/2014/main" id="{AD9E4B07-C321-B744-8A20-2CB8ACA8E71C}"/>
              </a:ext>
            </a:extLst>
          </p:cNvPr>
          <p:cNvSpPr/>
          <p:nvPr/>
        </p:nvSpPr>
        <p:spPr>
          <a:xfrm>
            <a:off x="3185210" y="3005184"/>
            <a:ext cx="211613" cy="211613"/>
          </a:xfrm>
          <a:prstGeom prst="ellipse">
            <a:avLst/>
          </a:prstGeom>
          <a:solidFill>
            <a:srgbClr val="F6A382">
              <a:alpha val="40000"/>
            </a:srgb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cxnSp>
        <p:nvCxnSpPr>
          <p:cNvPr id="105" name="直接连接符 225">
            <a:extLst>
              <a:ext uri="{FF2B5EF4-FFF2-40B4-BE49-F238E27FC236}">
                <a16:creationId xmlns:a16="http://schemas.microsoft.com/office/drawing/2014/main" id="{08AB8095-0A2D-7E4B-8F84-866226BE46C7}"/>
              </a:ext>
            </a:extLst>
          </p:cNvPr>
          <p:cNvCxnSpPr>
            <a:stCxn id="120" idx="0"/>
            <a:endCxn id="108" idx="4"/>
          </p:cNvCxnSpPr>
          <p:nvPr/>
        </p:nvCxnSpPr>
        <p:spPr>
          <a:xfrm flipH="1" flipV="1">
            <a:off x="5052400" y="2790132"/>
            <a:ext cx="125506" cy="23598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6" name="直接连接符 226">
            <a:extLst>
              <a:ext uri="{FF2B5EF4-FFF2-40B4-BE49-F238E27FC236}">
                <a16:creationId xmlns:a16="http://schemas.microsoft.com/office/drawing/2014/main" id="{EE369744-6BFE-2B40-8F72-848A63D32D7D}"/>
              </a:ext>
            </a:extLst>
          </p:cNvPr>
          <p:cNvCxnSpPr>
            <a:endCxn id="108" idx="1"/>
          </p:cNvCxnSpPr>
          <p:nvPr/>
        </p:nvCxnSpPr>
        <p:spPr>
          <a:xfrm>
            <a:off x="4648813" y="2361210"/>
            <a:ext cx="328770" cy="24829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7" name="直接连接符 227">
            <a:extLst>
              <a:ext uri="{FF2B5EF4-FFF2-40B4-BE49-F238E27FC236}">
                <a16:creationId xmlns:a16="http://schemas.microsoft.com/office/drawing/2014/main" id="{A238DEA0-7E0B-5B40-8843-919ACECF53B8}"/>
              </a:ext>
            </a:extLst>
          </p:cNvPr>
          <p:cNvCxnSpPr>
            <a:stCxn id="120" idx="2"/>
            <a:endCxn id="110" idx="5"/>
          </p:cNvCxnSpPr>
          <p:nvPr/>
        </p:nvCxnSpPr>
        <p:spPr>
          <a:xfrm flipH="1" flipV="1">
            <a:off x="4658261" y="2893650"/>
            <a:ext cx="413838" cy="238276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8" name="椭圆 107">
            <a:extLst>
              <a:ext uri="{FF2B5EF4-FFF2-40B4-BE49-F238E27FC236}">
                <a16:creationId xmlns:a16="http://schemas.microsoft.com/office/drawing/2014/main" id="{37CFC16F-81DD-1E44-80CE-FF93C565A083}"/>
              </a:ext>
            </a:extLst>
          </p:cNvPr>
          <p:cNvSpPr/>
          <p:nvPr/>
        </p:nvSpPr>
        <p:spPr>
          <a:xfrm>
            <a:off x="4946593" y="2578519"/>
            <a:ext cx="211613" cy="211613"/>
          </a:xfrm>
          <a:prstGeom prst="ellipse">
            <a:avLst/>
          </a:prstGeom>
          <a:solidFill>
            <a:srgbClr val="8FAADC">
              <a:alpha val="30196"/>
            </a:srgb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109" name="直接连接符 229">
            <a:extLst>
              <a:ext uri="{FF2B5EF4-FFF2-40B4-BE49-F238E27FC236}">
                <a16:creationId xmlns:a16="http://schemas.microsoft.com/office/drawing/2014/main" id="{09139305-D3A4-E540-9D54-C016D478404B}"/>
              </a:ext>
            </a:extLst>
          </p:cNvPr>
          <p:cNvCxnSpPr>
            <a:stCxn id="120" idx="2"/>
            <a:endCxn id="118" idx="6"/>
          </p:cNvCxnSpPr>
          <p:nvPr/>
        </p:nvCxnSpPr>
        <p:spPr>
          <a:xfrm flipH="1">
            <a:off x="4647423" y="3131926"/>
            <a:ext cx="424676" cy="25348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0" name="椭圆 109">
            <a:extLst>
              <a:ext uri="{FF2B5EF4-FFF2-40B4-BE49-F238E27FC236}">
                <a16:creationId xmlns:a16="http://schemas.microsoft.com/office/drawing/2014/main" id="{9AAD73A3-5028-1C40-AC4F-88AE086DE85C}"/>
              </a:ext>
            </a:extLst>
          </p:cNvPr>
          <p:cNvSpPr/>
          <p:nvPr/>
        </p:nvSpPr>
        <p:spPr>
          <a:xfrm>
            <a:off x="4477638" y="2713027"/>
            <a:ext cx="211613" cy="211613"/>
          </a:xfrm>
          <a:prstGeom prst="ellipse">
            <a:avLst/>
          </a:prstGeom>
          <a:solidFill>
            <a:srgbClr val="D9D9D9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cxnSp>
        <p:nvCxnSpPr>
          <p:cNvPr id="111" name="直接连接符 231">
            <a:extLst>
              <a:ext uri="{FF2B5EF4-FFF2-40B4-BE49-F238E27FC236}">
                <a16:creationId xmlns:a16="http://schemas.microsoft.com/office/drawing/2014/main" id="{D7076680-F793-7441-8B0A-3A3EC99F2ADA}"/>
              </a:ext>
            </a:extLst>
          </p:cNvPr>
          <p:cNvCxnSpPr>
            <a:stCxn id="110" idx="4"/>
            <a:endCxn id="118" idx="0"/>
          </p:cNvCxnSpPr>
          <p:nvPr/>
        </p:nvCxnSpPr>
        <p:spPr>
          <a:xfrm flipH="1">
            <a:off x="4541617" y="2924640"/>
            <a:ext cx="41828" cy="35496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2" name="直接连接符 232">
            <a:extLst>
              <a:ext uri="{FF2B5EF4-FFF2-40B4-BE49-F238E27FC236}">
                <a16:creationId xmlns:a16="http://schemas.microsoft.com/office/drawing/2014/main" id="{9FCFF57E-ABA0-254D-96D2-D984131035E4}"/>
              </a:ext>
            </a:extLst>
          </p:cNvPr>
          <p:cNvCxnSpPr>
            <a:stCxn id="110" idx="0"/>
          </p:cNvCxnSpPr>
          <p:nvPr/>
        </p:nvCxnSpPr>
        <p:spPr>
          <a:xfrm flipV="1">
            <a:off x="4583445" y="2361210"/>
            <a:ext cx="49720" cy="351817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3" name="图片 112">
            <a:extLst>
              <a:ext uri="{FF2B5EF4-FFF2-40B4-BE49-F238E27FC236}">
                <a16:creationId xmlns:a16="http://schemas.microsoft.com/office/drawing/2014/main" id="{741A395E-CAF3-5544-AB90-EA53728C1F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0823" y="2049527"/>
            <a:ext cx="111395" cy="139438"/>
          </a:xfrm>
          <a:prstGeom prst="rect">
            <a:avLst/>
          </a:prstGeom>
        </p:spPr>
      </p:pic>
      <p:pic>
        <p:nvPicPr>
          <p:cNvPr id="114" name="图片 113">
            <a:extLst>
              <a:ext uri="{FF2B5EF4-FFF2-40B4-BE49-F238E27FC236}">
                <a16:creationId xmlns:a16="http://schemas.microsoft.com/office/drawing/2014/main" id="{BBDC146D-833A-C743-BE80-DC90C31BC0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5681" y="3356842"/>
            <a:ext cx="122263" cy="153042"/>
          </a:xfrm>
          <a:prstGeom prst="rect">
            <a:avLst/>
          </a:prstGeom>
        </p:spPr>
      </p:pic>
      <p:pic>
        <p:nvPicPr>
          <p:cNvPr id="115" name="图片 114">
            <a:extLst>
              <a:ext uri="{FF2B5EF4-FFF2-40B4-BE49-F238E27FC236}">
                <a16:creationId xmlns:a16="http://schemas.microsoft.com/office/drawing/2014/main" id="{E3862CF6-BC30-3C45-9259-56E7CF1C8C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6460" y="2603645"/>
            <a:ext cx="122263" cy="153042"/>
          </a:xfrm>
          <a:prstGeom prst="rect">
            <a:avLst/>
          </a:prstGeom>
        </p:spPr>
      </p:pic>
      <p:pic>
        <p:nvPicPr>
          <p:cNvPr id="116" name="图片 115">
            <a:extLst>
              <a:ext uri="{FF2B5EF4-FFF2-40B4-BE49-F238E27FC236}">
                <a16:creationId xmlns:a16="http://schemas.microsoft.com/office/drawing/2014/main" id="{53283A92-1A2F-6F4F-98E8-8AACAB8FBE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8383" y="2580150"/>
            <a:ext cx="122263" cy="153042"/>
          </a:xfrm>
          <a:prstGeom prst="rect">
            <a:avLst/>
          </a:prstGeom>
        </p:spPr>
      </p:pic>
      <p:pic>
        <p:nvPicPr>
          <p:cNvPr id="117" name="图片 116">
            <a:extLst>
              <a:ext uri="{FF2B5EF4-FFF2-40B4-BE49-F238E27FC236}">
                <a16:creationId xmlns:a16="http://schemas.microsoft.com/office/drawing/2014/main" id="{223654BC-6439-5C40-AEFD-5F6D074EEE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2797" y="2908021"/>
            <a:ext cx="122263" cy="153042"/>
          </a:xfrm>
          <a:prstGeom prst="rect">
            <a:avLst/>
          </a:prstGeom>
        </p:spPr>
      </p:pic>
      <p:sp>
        <p:nvSpPr>
          <p:cNvPr id="118" name="椭圆 117">
            <a:extLst>
              <a:ext uri="{FF2B5EF4-FFF2-40B4-BE49-F238E27FC236}">
                <a16:creationId xmlns:a16="http://schemas.microsoft.com/office/drawing/2014/main" id="{A81F3099-C697-B14D-8260-C4A3F591DCDA}"/>
              </a:ext>
            </a:extLst>
          </p:cNvPr>
          <p:cNvSpPr/>
          <p:nvPr/>
        </p:nvSpPr>
        <p:spPr>
          <a:xfrm>
            <a:off x="4435810" y="3279602"/>
            <a:ext cx="211613" cy="211613"/>
          </a:xfrm>
          <a:prstGeom prst="ellipse">
            <a:avLst/>
          </a:prstGeom>
          <a:solidFill>
            <a:srgbClr val="F6A382">
              <a:alpha val="40000"/>
            </a:srgb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19" name="椭圆 118">
            <a:extLst>
              <a:ext uri="{FF2B5EF4-FFF2-40B4-BE49-F238E27FC236}">
                <a16:creationId xmlns:a16="http://schemas.microsoft.com/office/drawing/2014/main" id="{A49D574B-CF1E-8744-A80C-D57995141A05}"/>
              </a:ext>
            </a:extLst>
          </p:cNvPr>
          <p:cNvSpPr/>
          <p:nvPr/>
        </p:nvSpPr>
        <p:spPr>
          <a:xfrm>
            <a:off x="4528833" y="2139016"/>
            <a:ext cx="211613" cy="211613"/>
          </a:xfrm>
          <a:prstGeom prst="ellipse">
            <a:avLst/>
          </a:prstGeom>
          <a:solidFill>
            <a:srgbClr val="8FAADC">
              <a:alpha val="30196"/>
            </a:srgb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0" name="椭圆 119">
            <a:extLst>
              <a:ext uri="{FF2B5EF4-FFF2-40B4-BE49-F238E27FC236}">
                <a16:creationId xmlns:a16="http://schemas.microsoft.com/office/drawing/2014/main" id="{B9400E75-F7E0-A543-A590-3CEF67C6A741}"/>
              </a:ext>
            </a:extLst>
          </p:cNvPr>
          <p:cNvSpPr/>
          <p:nvPr/>
        </p:nvSpPr>
        <p:spPr>
          <a:xfrm>
            <a:off x="5072099" y="3026119"/>
            <a:ext cx="211613" cy="211613"/>
          </a:xfrm>
          <a:prstGeom prst="ellipse">
            <a:avLst/>
          </a:prstGeom>
          <a:solidFill>
            <a:srgbClr val="F6A382">
              <a:alpha val="40000"/>
            </a:srgb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cxnSp>
        <p:nvCxnSpPr>
          <p:cNvPr id="121" name="直接箭头连接符 241">
            <a:extLst>
              <a:ext uri="{FF2B5EF4-FFF2-40B4-BE49-F238E27FC236}">
                <a16:creationId xmlns:a16="http://schemas.microsoft.com/office/drawing/2014/main" id="{2423965E-F517-0F4D-9A94-BB925D8FE5BD}"/>
              </a:ext>
            </a:extLst>
          </p:cNvPr>
          <p:cNvCxnSpPr>
            <a:cxnSpLocks/>
          </p:cNvCxnSpPr>
          <p:nvPr/>
        </p:nvCxnSpPr>
        <p:spPr>
          <a:xfrm flipH="1">
            <a:off x="4503222" y="2400578"/>
            <a:ext cx="38394" cy="243004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直接箭头连接符 246">
            <a:extLst>
              <a:ext uri="{FF2B5EF4-FFF2-40B4-BE49-F238E27FC236}">
                <a16:creationId xmlns:a16="http://schemas.microsoft.com/office/drawing/2014/main" id="{08D8D4B0-8889-C24C-8A2A-E65910818130}"/>
              </a:ext>
            </a:extLst>
          </p:cNvPr>
          <p:cNvCxnSpPr>
            <a:cxnSpLocks/>
          </p:cNvCxnSpPr>
          <p:nvPr/>
        </p:nvCxnSpPr>
        <p:spPr>
          <a:xfrm flipV="1">
            <a:off x="4443915" y="2971739"/>
            <a:ext cx="36684" cy="280117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直接箭头连接符 247">
            <a:extLst>
              <a:ext uri="{FF2B5EF4-FFF2-40B4-BE49-F238E27FC236}">
                <a16:creationId xmlns:a16="http://schemas.microsoft.com/office/drawing/2014/main" id="{4FB952FF-3E71-0144-AE3B-64108BE415E3}"/>
              </a:ext>
            </a:extLst>
          </p:cNvPr>
          <p:cNvCxnSpPr>
            <a:cxnSpLocks/>
          </p:cNvCxnSpPr>
          <p:nvPr/>
        </p:nvCxnSpPr>
        <p:spPr>
          <a:xfrm flipH="1" flipV="1">
            <a:off x="4667676" y="3009187"/>
            <a:ext cx="241413" cy="139672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直接箭头连接符 250">
            <a:extLst>
              <a:ext uri="{FF2B5EF4-FFF2-40B4-BE49-F238E27FC236}">
                <a16:creationId xmlns:a16="http://schemas.microsoft.com/office/drawing/2014/main" id="{789612C7-CA9B-4A42-8844-D3FD47F3BDF8}"/>
              </a:ext>
            </a:extLst>
          </p:cNvPr>
          <p:cNvCxnSpPr>
            <a:cxnSpLocks/>
          </p:cNvCxnSpPr>
          <p:nvPr/>
        </p:nvCxnSpPr>
        <p:spPr>
          <a:xfrm>
            <a:off x="3643931" y="2776658"/>
            <a:ext cx="524858" cy="516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矩形 124">
            <a:extLst>
              <a:ext uri="{FF2B5EF4-FFF2-40B4-BE49-F238E27FC236}">
                <a16:creationId xmlns:a16="http://schemas.microsoft.com/office/drawing/2014/main" id="{6F494D51-E17B-A54A-913C-849C526FA570}"/>
              </a:ext>
            </a:extLst>
          </p:cNvPr>
          <p:cNvSpPr/>
          <p:nvPr/>
        </p:nvSpPr>
        <p:spPr>
          <a:xfrm>
            <a:off x="3569313" y="2481258"/>
            <a:ext cx="67409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/>
              <a:t>1</a:t>
            </a:r>
            <a:r>
              <a:rPr lang="en-US" altLang="zh-CN" sz="1200" baseline="30000" dirty="0"/>
              <a:t>st</a:t>
            </a:r>
            <a:r>
              <a:rPr lang="en-US" altLang="zh-CN" sz="1200" dirty="0"/>
              <a:t> layer</a:t>
            </a:r>
            <a:endParaRPr lang="zh-CN" altLang="en-US" sz="1200" dirty="0"/>
          </a:p>
        </p:txBody>
      </p:sp>
      <p:cxnSp>
        <p:nvCxnSpPr>
          <p:cNvPr id="126" name="直接连接符 252">
            <a:extLst>
              <a:ext uri="{FF2B5EF4-FFF2-40B4-BE49-F238E27FC236}">
                <a16:creationId xmlns:a16="http://schemas.microsoft.com/office/drawing/2014/main" id="{B4E3F2BF-83B3-0547-A276-C38FB83A92D8}"/>
              </a:ext>
            </a:extLst>
          </p:cNvPr>
          <p:cNvCxnSpPr>
            <a:stCxn id="141" idx="0"/>
            <a:endCxn id="129" idx="4"/>
          </p:cNvCxnSpPr>
          <p:nvPr/>
        </p:nvCxnSpPr>
        <p:spPr>
          <a:xfrm flipH="1" flipV="1">
            <a:off x="6975304" y="2775481"/>
            <a:ext cx="125506" cy="23598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7" name="直接连接符 253">
            <a:extLst>
              <a:ext uri="{FF2B5EF4-FFF2-40B4-BE49-F238E27FC236}">
                <a16:creationId xmlns:a16="http://schemas.microsoft.com/office/drawing/2014/main" id="{C63C03B0-3B0B-E747-B73B-6E5756077EEE}"/>
              </a:ext>
            </a:extLst>
          </p:cNvPr>
          <p:cNvCxnSpPr>
            <a:endCxn id="129" idx="1"/>
          </p:cNvCxnSpPr>
          <p:nvPr/>
        </p:nvCxnSpPr>
        <p:spPr>
          <a:xfrm>
            <a:off x="6571717" y="2346559"/>
            <a:ext cx="328770" cy="24829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8" name="直接连接符 254">
            <a:extLst>
              <a:ext uri="{FF2B5EF4-FFF2-40B4-BE49-F238E27FC236}">
                <a16:creationId xmlns:a16="http://schemas.microsoft.com/office/drawing/2014/main" id="{2B73A75B-AA9A-2846-BD4E-A8D61E72C3B0}"/>
              </a:ext>
            </a:extLst>
          </p:cNvPr>
          <p:cNvCxnSpPr>
            <a:stCxn id="141" idx="2"/>
            <a:endCxn id="131" idx="5"/>
          </p:cNvCxnSpPr>
          <p:nvPr/>
        </p:nvCxnSpPr>
        <p:spPr>
          <a:xfrm flipH="1" flipV="1">
            <a:off x="6581165" y="2878999"/>
            <a:ext cx="413838" cy="238276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9" name="椭圆 128">
            <a:extLst>
              <a:ext uri="{FF2B5EF4-FFF2-40B4-BE49-F238E27FC236}">
                <a16:creationId xmlns:a16="http://schemas.microsoft.com/office/drawing/2014/main" id="{E9300575-34DF-EF49-861B-62616C399572}"/>
              </a:ext>
            </a:extLst>
          </p:cNvPr>
          <p:cNvSpPr/>
          <p:nvPr/>
        </p:nvSpPr>
        <p:spPr>
          <a:xfrm>
            <a:off x="6869497" y="2563868"/>
            <a:ext cx="211613" cy="211613"/>
          </a:xfrm>
          <a:prstGeom prst="ellipse">
            <a:avLst/>
          </a:prstGeom>
          <a:solidFill>
            <a:srgbClr val="8FAADC">
              <a:alpha val="30196"/>
            </a:srgb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130" name="直接连接符 256">
            <a:extLst>
              <a:ext uri="{FF2B5EF4-FFF2-40B4-BE49-F238E27FC236}">
                <a16:creationId xmlns:a16="http://schemas.microsoft.com/office/drawing/2014/main" id="{E29DE4BA-1152-E74C-A3C2-61C7645D235E}"/>
              </a:ext>
            </a:extLst>
          </p:cNvPr>
          <p:cNvCxnSpPr>
            <a:stCxn id="141" idx="2"/>
            <a:endCxn id="139" idx="6"/>
          </p:cNvCxnSpPr>
          <p:nvPr/>
        </p:nvCxnSpPr>
        <p:spPr>
          <a:xfrm flipH="1">
            <a:off x="6570327" y="3117275"/>
            <a:ext cx="424676" cy="25348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1" name="椭圆 130">
            <a:extLst>
              <a:ext uri="{FF2B5EF4-FFF2-40B4-BE49-F238E27FC236}">
                <a16:creationId xmlns:a16="http://schemas.microsoft.com/office/drawing/2014/main" id="{7877F6D7-21B1-DF44-B421-BC44A7ED294A}"/>
              </a:ext>
            </a:extLst>
          </p:cNvPr>
          <p:cNvSpPr/>
          <p:nvPr/>
        </p:nvSpPr>
        <p:spPr>
          <a:xfrm>
            <a:off x="6400542" y="2698376"/>
            <a:ext cx="211613" cy="211613"/>
          </a:xfrm>
          <a:prstGeom prst="ellipse">
            <a:avLst/>
          </a:prstGeom>
          <a:solidFill>
            <a:srgbClr val="D9D9D9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cxnSp>
        <p:nvCxnSpPr>
          <p:cNvPr id="132" name="直接连接符 258">
            <a:extLst>
              <a:ext uri="{FF2B5EF4-FFF2-40B4-BE49-F238E27FC236}">
                <a16:creationId xmlns:a16="http://schemas.microsoft.com/office/drawing/2014/main" id="{00FD99B6-CCD0-EF4F-9F01-9F9C46266B7A}"/>
              </a:ext>
            </a:extLst>
          </p:cNvPr>
          <p:cNvCxnSpPr>
            <a:stCxn id="131" idx="4"/>
            <a:endCxn id="139" idx="0"/>
          </p:cNvCxnSpPr>
          <p:nvPr/>
        </p:nvCxnSpPr>
        <p:spPr>
          <a:xfrm flipH="1">
            <a:off x="6464521" y="2909989"/>
            <a:ext cx="41828" cy="35496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" name="直接连接符 259">
            <a:extLst>
              <a:ext uri="{FF2B5EF4-FFF2-40B4-BE49-F238E27FC236}">
                <a16:creationId xmlns:a16="http://schemas.microsoft.com/office/drawing/2014/main" id="{A438AF1D-A82C-3248-9129-BA3B690EC956}"/>
              </a:ext>
            </a:extLst>
          </p:cNvPr>
          <p:cNvCxnSpPr>
            <a:stCxn id="131" idx="0"/>
          </p:cNvCxnSpPr>
          <p:nvPr/>
        </p:nvCxnSpPr>
        <p:spPr>
          <a:xfrm flipV="1">
            <a:off x="6506349" y="2346559"/>
            <a:ext cx="49720" cy="351817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34" name="图片 133">
            <a:extLst>
              <a:ext uri="{FF2B5EF4-FFF2-40B4-BE49-F238E27FC236}">
                <a16:creationId xmlns:a16="http://schemas.microsoft.com/office/drawing/2014/main" id="{48106A5B-4E31-3448-9785-240700C4FA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3727" y="2034876"/>
            <a:ext cx="111395" cy="139438"/>
          </a:xfrm>
          <a:prstGeom prst="rect">
            <a:avLst/>
          </a:prstGeom>
        </p:spPr>
      </p:pic>
      <p:pic>
        <p:nvPicPr>
          <p:cNvPr id="135" name="图片 134">
            <a:extLst>
              <a:ext uri="{FF2B5EF4-FFF2-40B4-BE49-F238E27FC236}">
                <a16:creationId xmlns:a16="http://schemas.microsoft.com/office/drawing/2014/main" id="{52087323-9ABD-AE40-9AE7-D884392B44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8585" y="3342191"/>
            <a:ext cx="122263" cy="153042"/>
          </a:xfrm>
          <a:prstGeom prst="rect">
            <a:avLst/>
          </a:prstGeom>
        </p:spPr>
      </p:pic>
      <p:pic>
        <p:nvPicPr>
          <p:cNvPr id="136" name="图片 135">
            <a:extLst>
              <a:ext uri="{FF2B5EF4-FFF2-40B4-BE49-F238E27FC236}">
                <a16:creationId xmlns:a16="http://schemas.microsoft.com/office/drawing/2014/main" id="{A7D29F71-FB27-C543-97DF-AB6AC996E1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9364" y="2588994"/>
            <a:ext cx="122263" cy="153042"/>
          </a:xfrm>
          <a:prstGeom prst="rect">
            <a:avLst/>
          </a:prstGeom>
        </p:spPr>
      </p:pic>
      <p:pic>
        <p:nvPicPr>
          <p:cNvPr id="137" name="图片 136">
            <a:extLst>
              <a:ext uri="{FF2B5EF4-FFF2-40B4-BE49-F238E27FC236}">
                <a16:creationId xmlns:a16="http://schemas.microsoft.com/office/drawing/2014/main" id="{1A8E12BE-C525-1445-BD80-51E658E867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1287" y="2565499"/>
            <a:ext cx="122263" cy="153042"/>
          </a:xfrm>
          <a:prstGeom prst="rect">
            <a:avLst/>
          </a:prstGeom>
        </p:spPr>
      </p:pic>
      <p:pic>
        <p:nvPicPr>
          <p:cNvPr id="138" name="图片 137">
            <a:extLst>
              <a:ext uri="{FF2B5EF4-FFF2-40B4-BE49-F238E27FC236}">
                <a16:creationId xmlns:a16="http://schemas.microsoft.com/office/drawing/2014/main" id="{F1746E44-AECD-0B4F-B367-74717E51B5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5701" y="2893370"/>
            <a:ext cx="122263" cy="153042"/>
          </a:xfrm>
          <a:prstGeom prst="rect">
            <a:avLst/>
          </a:prstGeom>
        </p:spPr>
      </p:pic>
      <p:sp>
        <p:nvSpPr>
          <p:cNvPr id="139" name="椭圆 138">
            <a:extLst>
              <a:ext uri="{FF2B5EF4-FFF2-40B4-BE49-F238E27FC236}">
                <a16:creationId xmlns:a16="http://schemas.microsoft.com/office/drawing/2014/main" id="{0E78245B-67F4-6345-ACB6-5775E6F2AB77}"/>
              </a:ext>
            </a:extLst>
          </p:cNvPr>
          <p:cNvSpPr/>
          <p:nvPr/>
        </p:nvSpPr>
        <p:spPr>
          <a:xfrm>
            <a:off x="6358714" y="3264951"/>
            <a:ext cx="211613" cy="211613"/>
          </a:xfrm>
          <a:prstGeom prst="ellipse">
            <a:avLst/>
          </a:prstGeom>
          <a:solidFill>
            <a:srgbClr val="F6A382">
              <a:alpha val="40000"/>
            </a:srgb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40" name="椭圆 139">
            <a:extLst>
              <a:ext uri="{FF2B5EF4-FFF2-40B4-BE49-F238E27FC236}">
                <a16:creationId xmlns:a16="http://schemas.microsoft.com/office/drawing/2014/main" id="{ADEC948A-31F9-2043-A9C9-5A0AD3D7AE43}"/>
              </a:ext>
            </a:extLst>
          </p:cNvPr>
          <p:cNvSpPr/>
          <p:nvPr/>
        </p:nvSpPr>
        <p:spPr>
          <a:xfrm>
            <a:off x="6451737" y="2124365"/>
            <a:ext cx="211613" cy="211613"/>
          </a:xfrm>
          <a:prstGeom prst="ellipse">
            <a:avLst/>
          </a:prstGeom>
          <a:solidFill>
            <a:srgbClr val="8FAADC">
              <a:alpha val="30196"/>
            </a:srgb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1" name="椭圆 140">
            <a:extLst>
              <a:ext uri="{FF2B5EF4-FFF2-40B4-BE49-F238E27FC236}">
                <a16:creationId xmlns:a16="http://schemas.microsoft.com/office/drawing/2014/main" id="{E6F522AF-E977-544D-99A6-A6541FDAB039}"/>
              </a:ext>
            </a:extLst>
          </p:cNvPr>
          <p:cNvSpPr/>
          <p:nvPr/>
        </p:nvSpPr>
        <p:spPr>
          <a:xfrm>
            <a:off x="6995003" y="3011468"/>
            <a:ext cx="211613" cy="211613"/>
          </a:xfrm>
          <a:prstGeom prst="ellipse">
            <a:avLst/>
          </a:prstGeom>
          <a:solidFill>
            <a:srgbClr val="F6A382">
              <a:alpha val="40000"/>
            </a:srgb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cxnSp>
        <p:nvCxnSpPr>
          <p:cNvPr id="142" name="直接箭头连接符 268">
            <a:extLst>
              <a:ext uri="{FF2B5EF4-FFF2-40B4-BE49-F238E27FC236}">
                <a16:creationId xmlns:a16="http://schemas.microsoft.com/office/drawing/2014/main" id="{6E100B81-4AEC-0543-BC22-81070FDCE253}"/>
              </a:ext>
            </a:extLst>
          </p:cNvPr>
          <p:cNvCxnSpPr>
            <a:cxnSpLocks/>
          </p:cNvCxnSpPr>
          <p:nvPr/>
        </p:nvCxnSpPr>
        <p:spPr>
          <a:xfrm flipH="1">
            <a:off x="6426126" y="2385927"/>
            <a:ext cx="38394" cy="243004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直接箭头连接符 269">
            <a:extLst>
              <a:ext uri="{FF2B5EF4-FFF2-40B4-BE49-F238E27FC236}">
                <a16:creationId xmlns:a16="http://schemas.microsoft.com/office/drawing/2014/main" id="{69EA0BD0-E6E3-8941-BAAF-37C6FD67214D}"/>
              </a:ext>
            </a:extLst>
          </p:cNvPr>
          <p:cNvCxnSpPr>
            <a:cxnSpLocks/>
          </p:cNvCxnSpPr>
          <p:nvPr/>
        </p:nvCxnSpPr>
        <p:spPr>
          <a:xfrm flipV="1">
            <a:off x="6366819" y="2957088"/>
            <a:ext cx="36684" cy="280117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直接箭头连接符 270">
            <a:extLst>
              <a:ext uri="{FF2B5EF4-FFF2-40B4-BE49-F238E27FC236}">
                <a16:creationId xmlns:a16="http://schemas.microsoft.com/office/drawing/2014/main" id="{98F9A16F-2436-9341-9FFC-4AAAC4C95A30}"/>
              </a:ext>
            </a:extLst>
          </p:cNvPr>
          <p:cNvCxnSpPr>
            <a:cxnSpLocks/>
          </p:cNvCxnSpPr>
          <p:nvPr/>
        </p:nvCxnSpPr>
        <p:spPr>
          <a:xfrm flipH="1" flipV="1">
            <a:off x="6590580" y="2994536"/>
            <a:ext cx="241413" cy="139672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直接箭头连接符 271">
            <a:extLst>
              <a:ext uri="{FF2B5EF4-FFF2-40B4-BE49-F238E27FC236}">
                <a16:creationId xmlns:a16="http://schemas.microsoft.com/office/drawing/2014/main" id="{2F282AAB-A6D0-AC43-B73C-74958B09B48C}"/>
              </a:ext>
            </a:extLst>
          </p:cNvPr>
          <p:cNvCxnSpPr>
            <a:cxnSpLocks/>
          </p:cNvCxnSpPr>
          <p:nvPr/>
        </p:nvCxnSpPr>
        <p:spPr>
          <a:xfrm>
            <a:off x="5523165" y="2776658"/>
            <a:ext cx="524858" cy="516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矩形 145">
            <a:extLst>
              <a:ext uri="{FF2B5EF4-FFF2-40B4-BE49-F238E27FC236}">
                <a16:creationId xmlns:a16="http://schemas.microsoft.com/office/drawing/2014/main" id="{9FA31A8B-A17F-3542-A00A-2D6DA1C26BA1}"/>
              </a:ext>
            </a:extLst>
          </p:cNvPr>
          <p:cNvSpPr/>
          <p:nvPr/>
        </p:nvSpPr>
        <p:spPr>
          <a:xfrm>
            <a:off x="5448547" y="2481258"/>
            <a:ext cx="71051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/>
              <a:t>2</a:t>
            </a:r>
            <a:r>
              <a:rPr lang="en-US" altLang="zh-CN" sz="1200" baseline="30000" dirty="0"/>
              <a:t>nd</a:t>
            </a:r>
            <a:r>
              <a:rPr lang="en-US" altLang="zh-CN" sz="1200" dirty="0"/>
              <a:t> layer</a:t>
            </a:r>
            <a:endParaRPr lang="zh-CN" altLang="en-US" sz="1200" dirty="0"/>
          </a:p>
        </p:txBody>
      </p:sp>
      <p:cxnSp>
        <p:nvCxnSpPr>
          <p:cNvPr id="147" name="直接箭头连接符 273">
            <a:extLst>
              <a:ext uri="{FF2B5EF4-FFF2-40B4-BE49-F238E27FC236}">
                <a16:creationId xmlns:a16="http://schemas.microsoft.com/office/drawing/2014/main" id="{90F4BE7A-5DA3-4944-8D2D-9B0DCC8824DA}"/>
              </a:ext>
            </a:extLst>
          </p:cNvPr>
          <p:cNvCxnSpPr>
            <a:cxnSpLocks/>
          </p:cNvCxnSpPr>
          <p:nvPr/>
        </p:nvCxnSpPr>
        <p:spPr>
          <a:xfrm flipH="1" flipV="1">
            <a:off x="6717307" y="2319528"/>
            <a:ext cx="182328" cy="137531"/>
          </a:xfrm>
          <a:prstGeom prst="straightConnector1">
            <a:avLst/>
          </a:prstGeom>
          <a:ln w="19050">
            <a:solidFill>
              <a:srgbClr val="C00000">
                <a:alpha val="34118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直接箭头连接符 275">
            <a:extLst>
              <a:ext uri="{FF2B5EF4-FFF2-40B4-BE49-F238E27FC236}">
                <a16:creationId xmlns:a16="http://schemas.microsoft.com/office/drawing/2014/main" id="{F9C48935-F5F8-D342-8E76-07CC82B9766E}"/>
              </a:ext>
            </a:extLst>
          </p:cNvPr>
          <p:cNvCxnSpPr>
            <a:cxnSpLocks/>
          </p:cNvCxnSpPr>
          <p:nvPr/>
        </p:nvCxnSpPr>
        <p:spPr>
          <a:xfrm flipH="1">
            <a:off x="6697873" y="3264951"/>
            <a:ext cx="215110" cy="153761"/>
          </a:xfrm>
          <a:prstGeom prst="straightConnector1">
            <a:avLst/>
          </a:prstGeom>
          <a:ln w="19050">
            <a:solidFill>
              <a:srgbClr val="C00000">
                <a:alpha val="34118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矩形 148">
            <a:extLst>
              <a:ext uri="{FF2B5EF4-FFF2-40B4-BE49-F238E27FC236}">
                <a16:creationId xmlns:a16="http://schemas.microsoft.com/office/drawing/2014/main" id="{3DF07092-86B5-C642-9E85-24EF3CBD5FB1}"/>
              </a:ext>
            </a:extLst>
          </p:cNvPr>
          <p:cNvSpPr/>
          <p:nvPr/>
        </p:nvSpPr>
        <p:spPr>
          <a:xfrm>
            <a:off x="1860303" y="1122856"/>
            <a:ext cx="152028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Key insight</a:t>
            </a:r>
            <a:endParaRPr lang="zh-CN" altLang="en-US" dirty="0"/>
          </a:p>
        </p:txBody>
      </p:sp>
      <p:sp>
        <p:nvSpPr>
          <p:cNvPr id="150" name="矩形 149">
            <a:extLst>
              <a:ext uri="{FF2B5EF4-FFF2-40B4-BE49-F238E27FC236}">
                <a16:creationId xmlns:a16="http://schemas.microsoft.com/office/drawing/2014/main" id="{ED2846DA-7261-334B-B544-14876A2609C7}"/>
              </a:ext>
            </a:extLst>
          </p:cNvPr>
          <p:cNvSpPr/>
          <p:nvPr/>
        </p:nvSpPr>
        <p:spPr>
          <a:xfrm>
            <a:off x="1672226" y="1547680"/>
            <a:ext cx="302820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/>
              <a:t>Using features from neighborhood </a:t>
            </a:r>
          </a:p>
        </p:txBody>
      </p:sp>
      <p:sp>
        <p:nvSpPr>
          <p:cNvPr id="151" name="五边形 150">
            <a:extLst>
              <a:ext uri="{FF2B5EF4-FFF2-40B4-BE49-F238E27FC236}">
                <a16:creationId xmlns:a16="http://schemas.microsoft.com/office/drawing/2014/main" id="{02D19CFE-30B8-BE4E-A3AE-97B61AB0C565}"/>
              </a:ext>
            </a:extLst>
          </p:cNvPr>
          <p:cNvSpPr/>
          <p:nvPr/>
        </p:nvSpPr>
        <p:spPr>
          <a:xfrm>
            <a:off x="1335640" y="1219028"/>
            <a:ext cx="381119" cy="181497"/>
          </a:xfrm>
          <a:prstGeom prst="homePlate">
            <a:avLst>
              <a:gd name="adj" fmla="val 47313"/>
            </a:avLst>
          </a:prstGeom>
          <a:solidFill>
            <a:srgbClr val="701944"/>
          </a:solidFill>
          <a:ln>
            <a:solidFill>
              <a:srgbClr val="7019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2" name="燕尾形 151">
            <a:extLst>
              <a:ext uri="{FF2B5EF4-FFF2-40B4-BE49-F238E27FC236}">
                <a16:creationId xmlns:a16="http://schemas.microsoft.com/office/drawing/2014/main" id="{6DE0A12F-B438-B649-873B-B3B63512969E}"/>
              </a:ext>
            </a:extLst>
          </p:cNvPr>
          <p:cNvSpPr/>
          <p:nvPr/>
        </p:nvSpPr>
        <p:spPr>
          <a:xfrm>
            <a:off x="1676653" y="1219027"/>
            <a:ext cx="174768" cy="181498"/>
          </a:xfrm>
          <a:prstGeom prst="chevron">
            <a:avLst/>
          </a:prstGeom>
          <a:solidFill>
            <a:srgbClr val="701944">
              <a:alpha val="60000"/>
            </a:srgbClr>
          </a:solidFill>
          <a:ln>
            <a:solidFill>
              <a:srgbClr val="A975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6" name="Picture 5" descr="Text, letter&#10;&#10;Description automatically generated">
            <a:extLst>
              <a:ext uri="{FF2B5EF4-FFF2-40B4-BE49-F238E27FC236}">
                <a16:creationId xmlns:a16="http://schemas.microsoft.com/office/drawing/2014/main" id="{F25897F3-AE1D-B141-A177-DA90CE2048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4412" y="1122856"/>
            <a:ext cx="2137750" cy="688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367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5" dur="1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0" dur="1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1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5" dur="1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1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0" dur="1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1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1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5" dur="1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1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1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0" dur="1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1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5" dur="1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1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10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0" dur="1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1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10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5" dur="1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6" dur="1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1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0" dur="1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1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1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5" dur="1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1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10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2" dur="1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1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" dur="10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7" dur="1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" dur="1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" dur="1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2" dur="10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10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6" dur="1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7" dur="1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8" dur="1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1" dur="10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2" dur="10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3" dur="10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6" dur="1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7" dur="1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8" dur="1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1" dur="1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2" dur="10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3" dur="10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6" dur="10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7" dur="1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1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1" dur="10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2" dur="10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3" dur="10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6" dur="10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7" dur="10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8" dur="10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1" dur="10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2" dur="10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3" dur="10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6" dur="10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7" dur="10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8" dur="10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1" dur="1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2" dur="10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3" dur="10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6" dur="1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7" dur="10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8" dur="10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1" dur="1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2" dur="10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3" dur="10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6" dur="10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7" dur="10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8" dur="10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1" dur="1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2" dur="10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3" dur="10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6" dur="1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7" dur="10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8" dur="10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1" dur="1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2" dur="10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3" dur="10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6" dur="10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7" dur="10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8" dur="10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1" dur="1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2" dur="10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3" dur="10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6" dur="1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7" dur="10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8" dur="10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1" dur="1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2" dur="1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3" dur="1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4" fill="hold">
                      <p:stCondLst>
                        <p:cond delay="indefinite"/>
                      </p:stCondLst>
                      <p:childTnLst>
                        <p:par>
                          <p:cTn id="295" fill="hold">
                            <p:stCondLst>
                              <p:cond delay="0"/>
                            </p:stCondLst>
                            <p:childTnLst>
                              <p:par>
                                <p:cTn id="29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4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0" dur="5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9" grpId="0"/>
      <p:bldP spid="80" grpId="0" animBg="1"/>
      <p:bldP spid="81" grpId="0" animBg="1"/>
      <p:bldP spid="82" grpId="0"/>
      <p:bldP spid="92" grpId="0" animBg="1"/>
      <p:bldP spid="94" grpId="0" animBg="1"/>
      <p:bldP spid="102" grpId="0" animBg="1"/>
      <p:bldP spid="103" grpId="0" animBg="1"/>
      <p:bldP spid="104" grpId="0" animBg="1"/>
      <p:bldP spid="108" grpId="0" animBg="1"/>
      <p:bldP spid="110" grpId="0" animBg="1"/>
      <p:bldP spid="118" grpId="0" animBg="1"/>
      <p:bldP spid="119" grpId="0" animBg="1"/>
      <p:bldP spid="120" grpId="0" animBg="1"/>
      <p:bldP spid="125" grpId="0"/>
      <p:bldP spid="129" grpId="0" animBg="1"/>
      <p:bldP spid="131" grpId="0" animBg="1"/>
      <p:bldP spid="139" grpId="0" animBg="1"/>
      <p:bldP spid="140" grpId="0" animBg="1"/>
      <p:bldP spid="141" grpId="0" animBg="1"/>
      <p:bldP spid="146" grpId="0"/>
      <p:bldP spid="149" grpId="0"/>
      <p:bldP spid="150" grpId="0"/>
      <p:bldP spid="151" grpId="0" animBg="1"/>
      <p:bldP spid="152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图表&#10;&#10;描述已自动生成">
            <a:extLst>
              <a:ext uri="{FF2B5EF4-FFF2-40B4-BE49-F238E27FC236}">
                <a16:creationId xmlns:a16="http://schemas.microsoft.com/office/drawing/2014/main" id="{E56831DD-F39A-EF4E-B761-FBF9A594CF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7450" y="2287006"/>
            <a:ext cx="4229100" cy="38481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67664" y="525450"/>
            <a:ext cx="58264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701944"/>
                </a:solidFill>
              </a:rPr>
              <a:t>Adapted Improvement 1</a:t>
            </a:r>
            <a:endParaRPr lang="zh-CN" altLang="en-US" sz="2800" b="1" dirty="0">
              <a:solidFill>
                <a:srgbClr val="701944"/>
              </a:solidFill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667664" y="980260"/>
            <a:ext cx="6892465" cy="17921"/>
          </a:xfrm>
          <a:prstGeom prst="line">
            <a:avLst/>
          </a:prstGeom>
          <a:ln w="19050">
            <a:solidFill>
              <a:srgbClr val="7019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灯片编号占位符 2"/>
          <p:cNvSpPr txBox="1">
            <a:spLocks/>
          </p:cNvSpPr>
          <p:nvPr/>
        </p:nvSpPr>
        <p:spPr>
          <a:xfrm>
            <a:off x="7892777" y="588963"/>
            <a:ext cx="47243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dirty="0">
                <a:solidFill>
                  <a:schemeClr val="bg1"/>
                </a:solidFill>
              </a:rPr>
              <a:t>17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8035774" y="897945"/>
            <a:ext cx="22139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8035774" y="940044"/>
            <a:ext cx="22139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68EDF6-A313-7641-9A99-E4F73FEF5F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FDA5E-6C12-4BB4-9E17-838C360467A1}" type="slidenum">
              <a:rPr lang="zh-CN" altLang="en-US" smtClean="0"/>
              <a:t>34</a:t>
            </a:fld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701CB799-643D-194F-B90C-BAB5017B57AF}"/>
              </a:ext>
            </a:extLst>
          </p:cNvPr>
          <p:cNvSpPr txBox="1"/>
          <p:nvPr/>
        </p:nvSpPr>
        <p:spPr>
          <a:xfrm>
            <a:off x="1410131" y="1217770"/>
            <a:ext cx="17231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dirty="0"/>
              <a:t>Graph extension</a:t>
            </a:r>
            <a:endParaRPr lang="zh-CN" altLang="en-US" dirty="0"/>
          </a:p>
        </p:txBody>
      </p:sp>
      <p:sp>
        <p:nvSpPr>
          <p:cNvPr id="19" name="五边形 18">
            <a:extLst>
              <a:ext uri="{FF2B5EF4-FFF2-40B4-BE49-F238E27FC236}">
                <a16:creationId xmlns:a16="http://schemas.microsoft.com/office/drawing/2014/main" id="{16448B84-0F96-9F42-929A-895436D1F40A}"/>
              </a:ext>
            </a:extLst>
          </p:cNvPr>
          <p:cNvSpPr/>
          <p:nvPr/>
        </p:nvSpPr>
        <p:spPr>
          <a:xfrm>
            <a:off x="894350" y="1314857"/>
            <a:ext cx="381119" cy="181497"/>
          </a:xfrm>
          <a:prstGeom prst="homePlate">
            <a:avLst>
              <a:gd name="adj" fmla="val 47313"/>
            </a:avLst>
          </a:prstGeom>
          <a:solidFill>
            <a:srgbClr val="701944"/>
          </a:solidFill>
          <a:ln>
            <a:solidFill>
              <a:srgbClr val="7019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燕尾形 19">
            <a:extLst>
              <a:ext uri="{FF2B5EF4-FFF2-40B4-BE49-F238E27FC236}">
                <a16:creationId xmlns:a16="http://schemas.microsoft.com/office/drawing/2014/main" id="{88399FBE-9F6E-B045-8898-9D5363A62BDE}"/>
              </a:ext>
            </a:extLst>
          </p:cNvPr>
          <p:cNvSpPr/>
          <p:nvPr/>
        </p:nvSpPr>
        <p:spPr>
          <a:xfrm>
            <a:off x="1235363" y="1314856"/>
            <a:ext cx="174768" cy="181498"/>
          </a:xfrm>
          <a:prstGeom prst="chevron">
            <a:avLst/>
          </a:prstGeom>
          <a:solidFill>
            <a:srgbClr val="701944">
              <a:alpha val="60000"/>
            </a:srgbClr>
          </a:solidFill>
          <a:ln>
            <a:solidFill>
              <a:srgbClr val="A975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7" name="图片 6" descr="图表&#10;&#10;描述已自动生成">
            <a:extLst>
              <a:ext uri="{FF2B5EF4-FFF2-40B4-BE49-F238E27FC236}">
                <a16:creationId xmlns:a16="http://schemas.microsoft.com/office/drawing/2014/main" id="{08832E72-2298-3F4F-BDA3-4957FAF912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7450" y="2287006"/>
            <a:ext cx="4229100" cy="384810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B7A136C9-2ABA-5F48-8FC8-229ABB9F5054}"/>
              </a:ext>
            </a:extLst>
          </p:cNvPr>
          <p:cNvSpPr txBox="1"/>
          <p:nvPr/>
        </p:nvSpPr>
        <p:spPr>
          <a:xfrm>
            <a:off x="1564105" y="1698085"/>
            <a:ext cx="57756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Connecting the new bacteria by adding nodes and edges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Training with the bacteria nodes (new labels)</a:t>
            </a:r>
            <a:endParaRPr kumimoji="1"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FFA22645-29CD-CD41-9675-D021DFBC6F68}"/>
              </a:ext>
            </a:extLst>
          </p:cNvPr>
          <p:cNvSpPr txBox="1"/>
          <p:nvPr/>
        </p:nvSpPr>
        <p:spPr>
          <a:xfrm>
            <a:off x="3756392" y="5987019"/>
            <a:ext cx="16312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Label extension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75328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667664" y="525450"/>
            <a:ext cx="58264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701944"/>
                </a:solidFill>
              </a:rPr>
              <a:t>Adapted Improvement 2</a:t>
            </a:r>
            <a:endParaRPr lang="zh-CN" altLang="en-US" sz="2800" b="1" dirty="0">
              <a:solidFill>
                <a:srgbClr val="701944"/>
              </a:solidFill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667664" y="980260"/>
            <a:ext cx="6892465" cy="17921"/>
          </a:xfrm>
          <a:prstGeom prst="line">
            <a:avLst/>
          </a:prstGeom>
          <a:ln w="19050">
            <a:solidFill>
              <a:srgbClr val="7019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灯片编号占位符 2"/>
          <p:cNvSpPr txBox="1">
            <a:spLocks/>
          </p:cNvSpPr>
          <p:nvPr/>
        </p:nvSpPr>
        <p:spPr>
          <a:xfrm>
            <a:off x="7892777" y="588963"/>
            <a:ext cx="47243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dirty="0">
                <a:solidFill>
                  <a:schemeClr val="bg1"/>
                </a:solidFill>
              </a:rPr>
              <a:t>17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8035774" y="897945"/>
            <a:ext cx="22139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8035774" y="940044"/>
            <a:ext cx="22139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68EDF6-A313-7641-9A99-E4F73FEF5F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FDA5E-6C12-4BB4-9E17-838C360467A1}" type="slidenum">
              <a:rPr lang="zh-CN" altLang="en-US" smtClean="0"/>
              <a:t>35</a:t>
            </a:fld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701CB799-643D-194F-B90C-BAB5017B57AF}"/>
              </a:ext>
            </a:extLst>
          </p:cNvPr>
          <p:cNvSpPr txBox="1"/>
          <p:nvPr/>
        </p:nvSpPr>
        <p:spPr>
          <a:xfrm>
            <a:off x="1410131" y="1217770"/>
            <a:ext cx="46282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dirty="0"/>
              <a:t>How to represent confidence of the predictions</a:t>
            </a:r>
            <a:endParaRPr lang="zh-CN" altLang="en-US" dirty="0"/>
          </a:p>
        </p:txBody>
      </p:sp>
      <p:sp>
        <p:nvSpPr>
          <p:cNvPr id="19" name="五边形 18">
            <a:extLst>
              <a:ext uri="{FF2B5EF4-FFF2-40B4-BE49-F238E27FC236}">
                <a16:creationId xmlns:a16="http://schemas.microsoft.com/office/drawing/2014/main" id="{16448B84-0F96-9F42-929A-895436D1F40A}"/>
              </a:ext>
            </a:extLst>
          </p:cNvPr>
          <p:cNvSpPr/>
          <p:nvPr/>
        </p:nvSpPr>
        <p:spPr>
          <a:xfrm>
            <a:off x="894350" y="1314857"/>
            <a:ext cx="381119" cy="181497"/>
          </a:xfrm>
          <a:prstGeom prst="homePlate">
            <a:avLst>
              <a:gd name="adj" fmla="val 47313"/>
            </a:avLst>
          </a:prstGeom>
          <a:solidFill>
            <a:srgbClr val="701944"/>
          </a:solidFill>
          <a:ln>
            <a:solidFill>
              <a:srgbClr val="7019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燕尾形 19">
            <a:extLst>
              <a:ext uri="{FF2B5EF4-FFF2-40B4-BE49-F238E27FC236}">
                <a16:creationId xmlns:a16="http://schemas.microsoft.com/office/drawing/2014/main" id="{88399FBE-9F6E-B045-8898-9D5363A62BDE}"/>
              </a:ext>
            </a:extLst>
          </p:cNvPr>
          <p:cNvSpPr/>
          <p:nvPr/>
        </p:nvSpPr>
        <p:spPr>
          <a:xfrm>
            <a:off x="1235363" y="1314856"/>
            <a:ext cx="174768" cy="181498"/>
          </a:xfrm>
          <a:prstGeom prst="chevron">
            <a:avLst/>
          </a:prstGeom>
          <a:solidFill>
            <a:srgbClr val="701944">
              <a:alpha val="60000"/>
            </a:srgbClr>
          </a:solidFill>
          <a:ln>
            <a:solidFill>
              <a:srgbClr val="A975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7F2CCDB-77FB-1149-BE63-0DAE714E27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4909" y="2295903"/>
            <a:ext cx="2969930" cy="276272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709C7234-CA9A-7848-B58D-BD99D1C10052}"/>
              </a:ext>
            </a:extLst>
          </p:cNvPr>
          <p:cNvSpPr txBox="1"/>
          <p:nvPr/>
        </p:nvSpPr>
        <p:spPr>
          <a:xfrm>
            <a:off x="1900989" y="1993818"/>
            <a:ext cx="15511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What we want</a:t>
            </a:r>
            <a:endParaRPr kumimoji="1"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D52D4F7-F0B0-0C4D-876D-EF582E7DF4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0919" y="2330444"/>
            <a:ext cx="2813383" cy="2649551"/>
          </a:xfrm>
          <a:prstGeom prst="rect">
            <a:avLst/>
          </a:prstGeom>
        </p:spPr>
      </p:pic>
      <p:sp>
        <p:nvSpPr>
          <p:cNvPr id="53" name="文本框 52">
            <a:extLst>
              <a:ext uri="{FF2B5EF4-FFF2-40B4-BE49-F238E27FC236}">
                <a16:creationId xmlns:a16="http://schemas.microsoft.com/office/drawing/2014/main" id="{DF0CE458-8B83-9648-B471-C32E656F624D}"/>
              </a:ext>
            </a:extLst>
          </p:cNvPr>
          <p:cNvSpPr txBox="1"/>
          <p:nvPr/>
        </p:nvSpPr>
        <p:spPr>
          <a:xfrm>
            <a:off x="5754135" y="2005205"/>
            <a:ext cx="1407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The real case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932003D8-E1CF-514D-9471-A1CAB29F1565}"/>
                  </a:ext>
                </a:extLst>
              </p:cNvPr>
              <p:cNvSpPr txBox="1"/>
              <p:nvPr/>
            </p:nvSpPr>
            <p:spPr>
              <a:xfrm>
                <a:off x="2700287" y="5270898"/>
                <a:ext cx="3793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dirty="0"/>
                  <a:t>High SoftMax value</a:t>
                </a:r>
                <a:r>
                  <a:rPr kumimoji="1" lang="zh-CN" altLang="en-US" dirty="0"/>
                  <a:t> </a:t>
                </a:r>
                <a14:m>
                  <m:oMath xmlns:m="http://schemas.openxmlformats.org/officeDocument/2006/math">
                    <m:r>
                      <a:rPr kumimoji="1" lang="zh-CN" altLang="en-US" i="1" smtClean="0">
                        <a:latin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kumimoji="1" lang="en-US" altLang="zh-CN" dirty="0"/>
                  <a:t> High confidence</a:t>
                </a:r>
                <a:endParaRPr kumimoji="1" lang="zh-CN" altLang="en-US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932003D8-E1CF-514D-9471-A1CAB29F15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0287" y="5270898"/>
                <a:ext cx="3793859" cy="369332"/>
              </a:xfrm>
              <a:prstGeom prst="rect">
                <a:avLst/>
              </a:prstGeom>
              <a:blipFill>
                <a:blip r:embed="rId5"/>
                <a:stretch>
                  <a:fillRect l="-1333" t="-10000" r="-333" b="-2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33652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53" grpId="0"/>
      <p:bldP spid="9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667664" y="525450"/>
            <a:ext cx="58264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701944"/>
                </a:solidFill>
              </a:rPr>
              <a:t>Adapted Improvement 2</a:t>
            </a:r>
            <a:endParaRPr lang="zh-CN" altLang="en-US" sz="2800" b="1" dirty="0">
              <a:solidFill>
                <a:srgbClr val="701944"/>
              </a:solidFill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667664" y="980260"/>
            <a:ext cx="6892465" cy="17921"/>
          </a:xfrm>
          <a:prstGeom prst="line">
            <a:avLst/>
          </a:prstGeom>
          <a:ln w="19050">
            <a:solidFill>
              <a:srgbClr val="7019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灯片编号占位符 2"/>
          <p:cNvSpPr txBox="1">
            <a:spLocks/>
          </p:cNvSpPr>
          <p:nvPr/>
        </p:nvSpPr>
        <p:spPr>
          <a:xfrm>
            <a:off x="7892777" y="588963"/>
            <a:ext cx="47243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dirty="0">
                <a:solidFill>
                  <a:schemeClr val="bg1"/>
                </a:solidFill>
              </a:rPr>
              <a:t>17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8035774" y="897945"/>
            <a:ext cx="22139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8035774" y="940044"/>
            <a:ext cx="22139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68EDF6-A313-7641-9A99-E4F73FEF5F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FDA5E-6C12-4BB4-9E17-838C360467A1}" type="slidenum">
              <a:rPr lang="zh-CN" altLang="en-US" smtClean="0"/>
              <a:t>36</a:t>
            </a:fld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701CB799-643D-194F-B90C-BAB5017B57AF}"/>
              </a:ext>
            </a:extLst>
          </p:cNvPr>
          <p:cNvSpPr txBox="1"/>
          <p:nvPr/>
        </p:nvSpPr>
        <p:spPr>
          <a:xfrm>
            <a:off x="1410131" y="1217770"/>
            <a:ext cx="3091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dirty="0"/>
              <a:t>Expected calibrated error (ECE)</a:t>
            </a:r>
            <a:endParaRPr lang="zh-CN" altLang="en-US" dirty="0"/>
          </a:p>
        </p:txBody>
      </p:sp>
      <p:sp>
        <p:nvSpPr>
          <p:cNvPr id="19" name="五边形 18">
            <a:extLst>
              <a:ext uri="{FF2B5EF4-FFF2-40B4-BE49-F238E27FC236}">
                <a16:creationId xmlns:a16="http://schemas.microsoft.com/office/drawing/2014/main" id="{16448B84-0F96-9F42-929A-895436D1F40A}"/>
              </a:ext>
            </a:extLst>
          </p:cNvPr>
          <p:cNvSpPr/>
          <p:nvPr/>
        </p:nvSpPr>
        <p:spPr>
          <a:xfrm>
            <a:off x="894350" y="1314857"/>
            <a:ext cx="381119" cy="181497"/>
          </a:xfrm>
          <a:prstGeom prst="homePlate">
            <a:avLst>
              <a:gd name="adj" fmla="val 47313"/>
            </a:avLst>
          </a:prstGeom>
          <a:solidFill>
            <a:srgbClr val="701944"/>
          </a:solidFill>
          <a:ln>
            <a:solidFill>
              <a:srgbClr val="7019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燕尾形 19">
            <a:extLst>
              <a:ext uri="{FF2B5EF4-FFF2-40B4-BE49-F238E27FC236}">
                <a16:creationId xmlns:a16="http://schemas.microsoft.com/office/drawing/2014/main" id="{88399FBE-9F6E-B045-8898-9D5363A62BDE}"/>
              </a:ext>
            </a:extLst>
          </p:cNvPr>
          <p:cNvSpPr/>
          <p:nvPr/>
        </p:nvSpPr>
        <p:spPr>
          <a:xfrm>
            <a:off x="1235363" y="1314856"/>
            <a:ext cx="174768" cy="181498"/>
          </a:xfrm>
          <a:prstGeom prst="chevron">
            <a:avLst/>
          </a:prstGeom>
          <a:solidFill>
            <a:srgbClr val="701944">
              <a:alpha val="60000"/>
            </a:srgbClr>
          </a:solidFill>
          <a:ln>
            <a:solidFill>
              <a:srgbClr val="A975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530E887-9E39-3D4D-B88B-28D806F673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893" y="2977870"/>
            <a:ext cx="6845968" cy="240119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26BA7FF4-93F8-BD40-AC9A-36CF353629C0}"/>
                  </a:ext>
                </a:extLst>
              </p:cNvPr>
              <p:cNvSpPr txBox="1"/>
              <p:nvPr/>
            </p:nvSpPr>
            <p:spPr>
              <a:xfrm>
                <a:off x="965669" y="1722411"/>
                <a:ext cx="5230471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zh-CN" dirty="0"/>
                  <a:t>Divided the confidence score into several bins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kumimoji="1" lang="en-US" altLang="zh-CN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zh-CN" dirty="0"/>
                  <a:t>Minimize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kumimoji="1" lang="en-US" altLang="zh-CN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𝑎𝑐𝑐𝑢𝑟𝑎𝑐𝑦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 −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𝑐𝑜𝑛𝑓𝑖𝑑𝑒𝑛𝑐𝑒</m:t>
                        </m:r>
                      </m:e>
                    </m:d>
                  </m:oMath>
                </a14:m>
                <a:r>
                  <a:rPr kumimoji="1" lang="en-US" altLang="zh-CN" dirty="0"/>
                  <a:t> in each bin</a:t>
                </a:r>
                <a:endParaRPr kumimoji="1" lang="zh-CN" altLang="en-US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26BA7FF4-93F8-BD40-AC9A-36CF353629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669" y="1722411"/>
                <a:ext cx="5230471" cy="923330"/>
              </a:xfrm>
              <a:prstGeom prst="rect">
                <a:avLst/>
              </a:prstGeom>
              <a:blipFill>
                <a:blip r:embed="rId4"/>
                <a:stretch>
                  <a:fillRect l="-726" t="-2703" b="-94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本框 8">
            <a:extLst>
              <a:ext uri="{FF2B5EF4-FFF2-40B4-BE49-F238E27FC236}">
                <a16:creationId xmlns:a16="http://schemas.microsoft.com/office/drawing/2014/main" id="{77356608-DC81-3B4D-B7D1-A629910CD2A3}"/>
              </a:ext>
            </a:extLst>
          </p:cNvPr>
          <p:cNvSpPr txBox="1"/>
          <p:nvPr/>
        </p:nvSpPr>
        <p:spPr>
          <a:xfrm>
            <a:off x="3580905" y="5538906"/>
            <a:ext cx="27544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sz="1200" dirty="0"/>
              <a:t>Theory of expected calibrated error (ECE)</a:t>
            </a:r>
            <a:endParaRPr lang="zh-CN" altLang="en-US" sz="1200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82CEFA5-84F5-7E49-8802-CDD98819EE99}"/>
              </a:ext>
            </a:extLst>
          </p:cNvPr>
          <p:cNvCxnSpPr>
            <a:cxnSpLocks/>
          </p:cNvCxnSpPr>
          <p:nvPr/>
        </p:nvCxnSpPr>
        <p:spPr>
          <a:xfrm flipH="1" flipV="1">
            <a:off x="1588169" y="3753853"/>
            <a:ext cx="1010652" cy="2245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6792343-6D09-1D4E-B573-B330262D918A}"/>
              </a:ext>
            </a:extLst>
          </p:cNvPr>
          <p:cNvCxnSpPr>
            <a:cxnSpLocks/>
          </p:cNvCxnSpPr>
          <p:nvPr/>
        </p:nvCxnSpPr>
        <p:spPr>
          <a:xfrm flipH="1">
            <a:off x="1588169" y="4363453"/>
            <a:ext cx="7058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27127C02-C1D9-CC4D-A048-3B19A7372C4D}"/>
              </a:ext>
            </a:extLst>
          </p:cNvPr>
          <p:cNvSpPr txBox="1"/>
          <p:nvPr/>
        </p:nvSpPr>
        <p:spPr>
          <a:xfrm>
            <a:off x="834188" y="3545305"/>
            <a:ext cx="8646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wrong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03AEC38-B507-C64A-8A5F-ED01AF4F73CF}"/>
              </a:ext>
            </a:extLst>
          </p:cNvPr>
          <p:cNvSpPr txBox="1"/>
          <p:nvPr/>
        </p:nvSpPr>
        <p:spPr>
          <a:xfrm>
            <a:off x="842210" y="4146881"/>
            <a:ext cx="8646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correct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3AB3937-B096-DB47-9DF7-EAC11CC1C79F}"/>
              </a:ext>
            </a:extLst>
          </p:cNvPr>
          <p:cNvCxnSpPr>
            <a:cxnSpLocks/>
          </p:cNvCxnSpPr>
          <p:nvPr/>
        </p:nvCxnSpPr>
        <p:spPr>
          <a:xfrm flipH="1" flipV="1">
            <a:off x="1588169" y="3022378"/>
            <a:ext cx="1010652" cy="2245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FD6888FC-A9A0-9048-A222-76134A03A5D6}"/>
              </a:ext>
            </a:extLst>
          </p:cNvPr>
          <p:cNvSpPr txBox="1"/>
          <p:nvPr/>
        </p:nvSpPr>
        <p:spPr>
          <a:xfrm>
            <a:off x="656152" y="2833521"/>
            <a:ext cx="10106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softmax</a:t>
            </a:r>
            <a:endParaRPr lang="en-US" dirty="0"/>
          </a:p>
        </p:txBody>
      </p:sp>
      <p:pic>
        <p:nvPicPr>
          <p:cNvPr id="25" name="Picture 24" descr="Logo&#10;&#10;Description automatically generated with low confidence">
            <a:extLst>
              <a:ext uri="{FF2B5EF4-FFF2-40B4-BE49-F238E27FC236}">
                <a16:creationId xmlns:a16="http://schemas.microsoft.com/office/drawing/2014/main" id="{7B45FF84-9AA7-714E-A8EF-679604FC1C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5313" y="1142530"/>
            <a:ext cx="1651000" cy="342900"/>
          </a:xfrm>
          <a:prstGeom prst="rect">
            <a:avLst/>
          </a:prstGeom>
        </p:spPr>
      </p:pic>
      <p:pic>
        <p:nvPicPr>
          <p:cNvPr id="27" name="Picture 26" descr="A picture containing text, watch, gauge&#10;&#10;Description automatically generated">
            <a:extLst>
              <a:ext uri="{FF2B5EF4-FFF2-40B4-BE49-F238E27FC236}">
                <a16:creationId xmlns:a16="http://schemas.microsoft.com/office/drawing/2014/main" id="{BC922F97-340C-8A4E-A2F1-74FA888EC0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0474" y="1546048"/>
            <a:ext cx="3200400" cy="482600"/>
          </a:xfrm>
          <a:prstGeom prst="rect">
            <a:avLst/>
          </a:prstGeom>
        </p:spPr>
      </p:pic>
      <p:pic>
        <p:nvPicPr>
          <p:cNvPr id="29" name="Picture 28" descr="Text&#10;&#10;Description automatically generated">
            <a:extLst>
              <a:ext uri="{FF2B5EF4-FFF2-40B4-BE49-F238E27FC236}">
                <a16:creationId xmlns:a16="http://schemas.microsoft.com/office/drawing/2014/main" id="{021E4D55-C360-5B4A-9DA0-9BD1399CA3B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1024" y="2025953"/>
            <a:ext cx="2019300" cy="78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1272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" name="直接连接符 51"/>
          <p:cNvCxnSpPr>
            <a:stCxn id="76" idx="0"/>
            <a:endCxn id="57" idx="4"/>
          </p:cNvCxnSpPr>
          <p:nvPr/>
        </p:nvCxnSpPr>
        <p:spPr>
          <a:xfrm flipH="1" flipV="1">
            <a:off x="3314842" y="2964187"/>
            <a:ext cx="138971" cy="23515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直接连接符 53"/>
          <p:cNvCxnSpPr>
            <a:stCxn id="73" idx="3"/>
            <a:endCxn id="57" idx="1"/>
          </p:cNvCxnSpPr>
          <p:nvPr/>
        </p:nvCxnSpPr>
        <p:spPr>
          <a:xfrm>
            <a:off x="2897083" y="2511963"/>
            <a:ext cx="342942" cy="27160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直接连接符 54"/>
          <p:cNvCxnSpPr>
            <a:stCxn id="76" idx="1"/>
            <a:endCxn id="67" idx="5"/>
          </p:cNvCxnSpPr>
          <p:nvPr/>
        </p:nvCxnSpPr>
        <p:spPr>
          <a:xfrm flipH="1" flipV="1">
            <a:off x="2920703" y="3067705"/>
            <a:ext cx="470823" cy="239021"/>
          </a:xfrm>
          <a:prstGeom prst="line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椭圆 56"/>
          <p:cNvSpPr/>
          <p:nvPr/>
        </p:nvSpPr>
        <p:spPr>
          <a:xfrm>
            <a:off x="3209035" y="2752574"/>
            <a:ext cx="211613" cy="211613"/>
          </a:xfrm>
          <a:prstGeom prst="ellipse">
            <a:avLst/>
          </a:prstGeom>
          <a:solidFill>
            <a:srgbClr val="8FAADC">
              <a:alpha val="30196"/>
            </a:srgbClr>
          </a:solidFill>
          <a:ln>
            <a:solidFill>
              <a:srgbClr val="8FAA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8" name="椭圆 57"/>
          <p:cNvSpPr/>
          <p:nvPr/>
        </p:nvSpPr>
        <p:spPr>
          <a:xfrm>
            <a:off x="2698252" y="3453657"/>
            <a:ext cx="211613" cy="211613"/>
          </a:xfrm>
          <a:prstGeom prst="ellipse">
            <a:avLst/>
          </a:prstGeom>
          <a:solidFill>
            <a:srgbClr val="F6A382">
              <a:alpha val="40000"/>
            </a:srgbClr>
          </a:solidFill>
          <a:ln>
            <a:solidFill>
              <a:srgbClr val="F6A3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cxnSp>
        <p:nvCxnSpPr>
          <p:cNvPr id="62" name="直接连接符 61"/>
          <p:cNvCxnSpPr>
            <a:stCxn id="76" idx="2"/>
            <a:endCxn id="58" idx="6"/>
          </p:cNvCxnSpPr>
          <p:nvPr/>
        </p:nvCxnSpPr>
        <p:spPr>
          <a:xfrm flipH="1">
            <a:off x="2909866" y="3414116"/>
            <a:ext cx="419375" cy="14534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椭圆 66"/>
          <p:cNvSpPr/>
          <p:nvPr/>
        </p:nvSpPr>
        <p:spPr>
          <a:xfrm>
            <a:off x="2740081" y="2887082"/>
            <a:ext cx="211613" cy="211613"/>
          </a:xfrm>
          <a:prstGeom prst="ellipse">
            <a:avLst/>
          </a:prstGeom>
          <a:solidFill>
            <a:schemeClr val="bg1">
              <a:alpha val="4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cxnSp>
        <p:nvCxnSpPr>
          <p:cNvPr id="69" name="直接连接符 68"/>
          <p:cNvCxnSpPr>
            <a:stCxn id="67" idx="4"/>
            <a:endCxn id="58" idx="0"/>
          </p:cNvCxnSpPr>
          <p:nvPr/>
        </p:nvCxnSpPr>
        <p:spPr>
          <a:xfrm flipH="1">
            <a:off x="2804059" y="3098695"/>
            <a:ext cx="41828" cy="354962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等腰三角形 72"/>
          <p:cNvSpPr/>
          <p:nvPr/>
        </p:nvSpPr>
        <p:spPr>
          <a:xfrm>
            <a:off x="2772511" y="2297183"/>
            <a:ext cx="249144" cy="214779"/>
          </a:xfrm>
          <a:prstGeom prst="triangle">
            <a:avLst/>
          </a:prstGeom>
          <a:solidFill>
            <a:srgbClr val="DDE5F4"/>
          </a:solidFill>
          <a:ln>
            <a:solidFill>
              <a:srgbClr val="8FAA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cxnSp>
        <p:nvCxnSpPr>
          <p:cNvPr id="75" name="直接连接符 74"/>
          <p:cNvCxnSpPr>
            <a:stCxn id="67" idx="0"/>
            <a:endCxn id="73" idx="3"/>
          </p:cNvCxnSpPr>
          <p:nvPr/>
        </p:nvCxnSpPr>
        <p:spPr>
          <a:xfrm flipV="1">
            <a:off x="2845887" y="2511963"/>
            <a:ext cx="51196" cy="375119"/>
          </a:xfrm>
          <a:prstGeom prst="line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等腰三角形 75"/>
          <p:cNvSpPr/>
          <p:nvPr/>
        </p:nvSpPr>
        <p:spPr>
          <a:xfrm>
            <a:off x="3329240" y="3199337"/>
            <a:ext cx="249144" cy="214779"/>
          </a:xfrm>
          <a:prstGeom prst="triangle">
            <a:avLst/>
          </a:prstGeom>
          <a:solidFill>
            <a:srgbClr val="F4D5CA"/>
          </a:solidFill>
          <a:ln>
            <a:solidFill>
              <a:srgbClr val="F6A3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31" name="文本框 130"/>
          <p:cNvSpPr txBox="1"/>
          <p:nvPr/>
        </p:nvSpPr>
        <p:spPr>
          <a:xfrm>
            <a:off x="637707" y="1546749"/>
            <a:ext cx="34279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57175" indent="-257175" algn="ctr">
              <a:buAutoNum type="alphaUcParenR"/>
            </a:pPr>
            <a:r>
              <a:rPr lang="en-US" altLang="zh-CN" sz="1600" dirty="0"/>
              <a:t>Has alignment results </a:t>
            </a:r>
          </a:p>
          <a:p>
            <a:pPr algn="ctr"/>
            <a:r>
              <a:rPr lang="en-US" altLang="zh-CN" sz="1600" dirty="0"/>
              <a:t>                 with bacteria in different taxa</a:t>
            </a:r>
            <a:endParaRPr lang="zh-CN" altLang="en-US" sz="1600" dirty="0"/>
          </a:p>
        </p:txBody>
      </p:sp>
      <p:sp>
        <p:nvSpPr>
          <p:cNvPr id="132" name="文本框 131"/>
          <p:cNvSpPr txBox="1"/>
          <p:nvPr/>
        </p:nvSpPr>
        <p:spPr>
          <a:xfrm>
            <a:off x="4447706" y="1529753"/>
            <a:ext cx="24242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/>
              <a:t>B) Has no alignment result </a:t>
            </a:r>
          </a:p>
          <a:p>
            <a:r>
              <a:rPr lang="en-US" altLang="zh-CN" sz="1600" dirty="0"/>
              <a:t>     with bacteria</a:t>
            </a:r>
            <a:endParaRPr lang="zh-CN" altLang="en-US" sz="1600" dirty="0"/>
          </a:p>
        </p:txBody>
      </p:sp>
      <p:sp>
        <p:nvSpPr>
          <p:cNvPr id="148" name="文本框 147"/>
          <p:cNvSpPr txBox="1"/>
          <p:nvPr/>
        </p:nvSpPr>
        <p:spPr>
          <a:xfrm>
            <a:off x="4624543" y="3854394"/>
            <a:ext cx="32149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/>
              <a:t>770/1426 phages have no alignment</a:t>
            </a:r>
            <a:endParaRPr lang="zh-CN" altLang="en-US" sz="1600" dirty="0"/>
          </a:p>
        </p:txBody>
      </p:sp>
      <p:sp>
        <p:nvSpPr>
          <p:cNvPr id="149" name="文本框 148"/>
          <p:cNvSpPr txBox="1"/>
          <p:nvPr/>
        </p:nvSpPr>
        <p:spPr>
          <a:xfrm>
            <a:off x="994611" y="3808618"/>
            <a:ext cx="302121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269/656 phages have alignments with bacteria in different taxa at order level; 566/656 at family level; 656/656 at genus level.</a:t>
            </a:r>
            <a:endParaRPr lang="zh-CN" altLang="en-US" sz="1600" dirty="0"/>
          </a:p>
        </p:txBody>
      </p:sp>
      <p:cxnSp>
        <p:nvCxnSpPr>
          <p:cNvPr id="32" name="直接连接符 311">
            <a:extLst>
              <a:ext uri="{FF2B5EF4-FFF2-40B4-BE49-F238E27FC236}">
                <a16:creationId xmlns:a16="http://schemas.microsoft.com/office/drawing/2014/main" id="{B6F3EDD1-F238-0940-80A6-84FC3A513707}"/>
              </a:ext>
            </a:extLst>
          </p:cNvPr>
          <p:cNvCxnSpPr>
            <a:stCxn id="35" idx="2"/>
            <a:endCxn id="34" idx="4"/>
          </p:cNvCxnSpPr>
          <p:nvPr/>
        </p:nvCxnSpPr>
        <p:spPr>
          <a:xfrm flipH="1" flipV="1">
            <a:off x="5040436" y="3071234"/>
            <a:ext cx="588407" cy="147412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直接连接符 319">
            <a:extLst>
              <a:ext uri="{FF2B5EF4-FFF2-40B4-BE49-F238E27FC236}">
                <a16:creationId xmlns:a16="http://schemas.microsoft.com/office/drawing/2014/main" id="{50582C59-93C8-C64E-AD96-BAC4210CD628}"/>
              </a:ext>
            </a:extLst>
          </p:cNvPr>
          <p:cNvCxnSpPr>
            <a:stCxn id="40" idx="3"/>
            <a:endCxn id="35" idx="0"/>
          </p:cNvCxnSpPr>
          <p:nvPr/>
        </p:nvCxnSpPr>
        <p:spPr>
          <a:xfrm>
            <a:off x="5690190" y="2820080"/>
            <a:ext cx="44461" cy="292759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椭圆 33">
            <a:extLst>
              <a:ext uri="{FF2B5EF4-FFF2-40B4-BE49-F238E27FC236}">
                <a16:creationId xmlns:a16="http://schemas.microsoft.com/office/drawing/2014/main" id="{95BE0D6B-E2B3-9949-8AFA-4FE941A52C14}"/>
              </a:ext>
            </a:extLst>
          </p:cNvPr>
          <p:cNvSpPr/>
          <p:nvPr/>
        </p:nvSpPr>
        <p:spPr>
          <a:xfrm>
            <a:off x="4934629" y="2859621"/>
            <a:ext cx="211613" cy="211613"/>
          </a:xfrm>
          <a:prstGeom prst="ellipse">
            <a:avLst/>
          </a:prstGeom>
          <a:solidFill>
            <a:srgbClr val="F6A382">
              <a:alpha val="40000"/>
            </a:srgbClr>
          </a:solidFill>
          <a:ln>
            <a:solidFill>
              <a:srgbClr val="F6A3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35" name="椭圆 34">
            <a:extLst>
              <a:ext uri="{FF2B5EF4-FFF2-40B4-BE49-F238E27FC236}">
                <a16:creationId xmlns:a16="http://schemas.microsoft.com/office/drawing/2014/main" id="{9CDE9E82-A7F9-1E4D-9E43-06C8684C0EFA}"/>
              </a:ext>
            </a:extLst>
          </p:cNvPr>
          <p:cNvSpPr/>
          <p:nvPr/>
        </p:nvSpPr>
        <p:spPr>
          <a:xfrm>
            <a:off x="5628844" y="3112839"/>
            <a:ext cx="211613" cy="211613"/>
          </a:xfrm>
          <a:prstGeom prst="ellipse">
            <a:avLst/>
          </a:prstGeom>
          <a:solidFill>
            <a:srgbClr val="F6A382">
              <a:alpha val="40000"/>
            </a:srgbClr>
          </a:solidFill>
          <a:ln>
            <a:solidFill>
              <a:srgbClr val="F6A3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cxnSp>
        <p:nvCxnSpPr>
          <p:cNvPr id="36" name="直接连接符 578">
            <a:extLst>
              <a:ext uri="{FF2B5EF4-FFF2-40B4-BE49-F238E27FC236}">
                <a16:creationId xmlns:a16="http://schemas.microsoft.com/office/drawing/2014/main" id="{6B4CE96F-4BBA-7B41-B4AE-4139E35597E2}"/>
              </a:ext>
            </a:extLst>
          </p:cNvPr>
          <p:cNvCxnSpPr>
            <a:stCxn id="40" idx="2"/>
            <a:endCxn id="34" idx="6"/>
          </p:cNvCxnSpPr>
          <p:nvPr/>
        </p:nvCxnSpPr>
        <p:spPr>
          <a:xfrm flipH="1">
            <a:off x="5146243" y="2820080"/>
            <a:ext cx="419375" cy="14534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椭圆 36">
            <a:extLst>
              <a:ext uri="{FF2B5EF4-FFF2-40B4-BE49-F238E27FC236}">
                <a16:creationId xmlns:a16="http://schemas.microsoft.com/office/drawing/2014/main" id="{647E9FBA-4913-CB43-BB56-0AA19C26701A}"/>
              </a:ext>
            </a:extLst>
          </p:cNvPr>
          <p:cNvSpPr/>
          <p:nvPr/>
        </p:nvSpPr>
        <p:spPr>
          <a:xfrm>
            <a:off x="5176675" y="3228036"/>
            <a:ext cx="211613" cy="211613"/>
          </a:xfrm>
          <a:prstGeom prst="ellipse">
            <a:avLst/>
          </a:prstGeom>
          <a:solidFill>
            <a:srgbClr val="FFFFFF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cxnSp>
        <p:nvCxnSpPr>
          <p:cNvPr id="38" name="直接连接符 644">
            <a:extLst>
              <a:ext uri="{FF2B5EF4-FFF2-40B4-BE49-F238E27FC236}">
                <a16:creationId xmlns:a16="http://schemas.microsoft.com/office/drawing/2014/main" id="{079F7239-3941-1149-B521-B7FD946A5497}"/>
              </a:ext>
            </a:extLst>
          </p:cNvPr>
          <p:cNvCxnSpPr>
            <a:stCxn id="37" idx="1"/>
            <a:endCxn id="34" idx="3"/>
          </p:cNvCxnSpPr>
          <p:nvPr/>
        </p:nvCxnSpPr>
        <p:spPr>
          <a:xfrm flipH="1" flipV="1">
            <a:off x="4965619" y="3040244"/>
            <a:ext cx="242046" cy="218782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直接连接符 647">
            <a:extLst>
              <a:ext uri="{FF2B5EF4-FFF2-40B4-BE49-F238E27FC236}">
                <a16:creationId xmlns:a16="http://schemas.microsoft.com/office/drawing/2014/main" id="{7959D211-E631-2D46-B843-81FC7B245930}"/>
              </a:ext>
            </a:extLst>
          </p:cNvPr>
          <p:cNvCxnSpPr>
            <a:stCxn id="37" idx="6"/>
            <a:endCxn id="35" idx="3"/>
          </p:cNvCxnSpPr>
          <p:nvPr/>
        </p:nvCxnSpPr>
        <p:spPr>
          <a:xfrm flipV="1">
            <a:off x="5388288" y="3293462"/>
            <a:ext cx="271545" cy="40381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等腰三角形 272">
            <a:extLst>
              <a:ext uri="{FF2B5EF4-FFF2-40B4-BE49-F238E27FC236}">
                <a16:creationId xmlns:a16="http://schemas.microsoft.com/office/drawing/2014/main" id="{8A2538C3-0CA8-E14D-8D90-9AD3B03EB25A}"/>
              </a:ext>
            </a:extLst>
          </p:cNvPr>
          <p:cNvSpPr/>
          <p:nvPr/>
        </p:nvSpPr>
        <p:spPr>
          <a:xfrm>
            <a:off x="5565617" y="2605301"/>
            <a:ext cx="249144" cy="214779"/>
          </a:xfrm>
          <a:prstGeom prst="triangle">
            <a:avLst/>
          </a:prstGeom>
          <a:solidFill>
            <a:srgbClr val="F4D5CA"/>
          </a:solidFill>
          <a:ln>
            <a:solidFill>
              <a:srgbClr val="F6A3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7" name="文本框 2">
            <a:extLst>
              <a:ext uri="{FF2B5EF4-FFF2-40B4-BE49-F238E27FC236}">
                <a16:creationId xmlns:a16="http://schemas.microsoft.com/office/drawing/2014/main" id="{A3865982-80E9-484F-A4F9-148AC16AF90E}"/>
              </a:ext>
            </a:extLst>
          </p:cNvPr>
          <p:cNvSpPr txBox="1"/>
          <p:nvPr/>
        </p:nvSpPr>
        <p:spPr>
          <a:xfrm>
            <a:off x="667663" y="525450"/>
            <a:ext cx="74175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701944"/>
                </a:solidFill>
              </a:rPr>
              <a:t>Hard cases for alignment-based methods</a:t>
            </a:r>
            <a:endParaRPr lang="zh-CN" altLang="en-US" sz="2800" b="1" dirty="0">
              <a:solidFill>
                <a:srgbClr val="701944"/>
              </a:solidFill>
            </a:endParaRPr>
          </a:p>
        </p:txBody>
      </p:sp>
      <p:cxnSp>
        <p:nvCxnSpPr>
          <p:cNvPr id="28" name="直接连接符 7">
            <a:extLst>
              <a:ext uri="{FF2B5EF4-FFF2-40B4-BE49-F238E27FC236}">
                <a16:creationId xmlns:a16="http://schemas.microsoft.com/office/drawing/2014/main" id="{DD485F2F-249C-B64E-AC93-FC11E838C995}"/>
              </a:ext>
            </a:extLst>
          </p:cNvPr>
          <p:cNvCxnSpPr/>
          <p:nvPr/>
        </p:nvCxnSpPr>
        <p:spPr>
          <a:xfrm>
            <a:off x="667664" y="980260"/>
            <a:ext cx="6892465" cy="17921"/>
          </a:xfrm>
          <a:prstGeom prst="line">
            <a:avLst/>
          </a:prstGeom>
          <a:ln w="19050">
            <a:solidFill>
              <a:srgbClr val="7019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CEE93391-9B6B-2A7A-6D83-4818DFC7C7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FDA5E-6C12-4BB4-9E17-838C360467A1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76842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3">
            <a:extLst>
              <a:ext uri="{FF2B5EF4-FFF2-40B4-BE49-F238E27FC236}">
                <a16:creationId xmlns:a16="http://schemas.microsoft.com/office/drawing/2014/main" id="{E7640781-BF38-CC12-46F7-FA34DF343A95}"/>
              </a:ext>
            </a:extLst>
          </p:cNvPr>
          <p:cNvSpPr txBox="1">
            <a:spLocks/>
          </p:cNvSpPr>
          <p:nvPr/>
        </p:nvSpPr>
        <p:spPr>
          <a:xfrm>
            <a:off x="1176721" y="5513282"/>
            <a:ext cx="7677150" cy="863600"/>
          </a:xfrm>
          <a:prstGeom prst="rect">
            <a:avLst/>
          </a:prstGeom>
          <a:noFill/>
          <a:ln>
            <a:noFill/>
            <a:miter lim="800000"/>
          </a:ln>
        </p:spPr>
        <p:txBody>
          <a:bodyPr vert="horz" lIns="180000" tIns="0" rIns="180000" bIns="0" rtlCol="0" anchor="ctr" anchorCtr="0">
            <a:noAutofit/>
          </a:bodyPr>
          <a:lstStyle>
            <a:defPPr>
              <a:defRPr lang="zh-CN"/>
            </a:defPPr>
            <a:lvl1pPr marL="34290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 kumimoji="0" lang="en-US" altLang="en-US" sz="16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–"/>
              <a:defRPr kumimoji="0" lang="en-US" altLang="en-US" sz="14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 kumimoji="0" lang="en-US" altLang="en-US" sz="1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–"/>
              <a:defRPr kumimoji="0" lang="en-US" altLang="en-US" sz="1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»"/>
              <a:defRPr kumimoji="0" lang="en-US" altLang="en-US" sz="11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lang="en-US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lang="en-US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lang="en-US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lang="en-US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hangingPunct="1">
              <a:spcBef>
                <a:spcPct val="0"/>
              </a:spcBef>
              <a:spcAft>
                <a:spcPts val="600"/>
              </a:spcAft>
              <a:buFont typeface="Arial" pitchFamily="34" charset="0"/>
              <a:buNone/>
            </a:pPr>
            <a:r>
              <a:rPr lang="en" sz="1000" i="1" dirty="0">
                <a:solidFill>
                  <a:srgbClr val="333333"/>
                </a:solidFill>
              </a:rPr>
              <a:t>Bioinformatics</a:t>
            </a:r>
            <a:r>
              <a:rPr lang="en" sz="1000" dirty="0">
                <a:solidFill>
                  <a:srgbClr val="333333"/>
                </a:solidFill>
              </a:rPr>
              <a:t>, Volume 38, Issue Supplement_1, July 2022, Pages i45–i52, </a:t>
            </a:r>
            <a:r>
              <a:rPr lang="en" sz="1000" dirty="0">
                <a:solidFill>
                  <a:srgbClr val="333333"/>
                </a:solidFill>
                <a:hlinkClick r:id="rId3"/>
              </a:rPr>
              <a:t>https://doi.org/10.1093/bioinformatics/btac239</a:t>
            </a:r>
            <a:endParaRPr lang="en" sz="1000" dirty="0">
              <a:solidFill>
                <a:srgbClr val="333333"/>
              </a:solidFill>
            </a:endParaRPr>
          </a:p>
          <a:p>
            <a:pPr marL="0" indent="0" eaLnBrk="1" hangingPunct="1">
              <a:spcBef>
                <a:spcPct val="0"/>
              </a:spcBef>
              <a:spcAft>
                <a:spcPts val="600"/>
              </a:spcAft>
              <a:buFontTx/>
              <a:buNone/>
            </a:pPr>
            <a:r>
              <a:rPr lang="en" sz="800" dirty="0">
                <a:solidFill>
                  <a:srgbClr val="2A2A2A"/>
                </a:solidFill>
              </a:rPr>
              <a:t>The content of this slide may be subject to copyright: please see the slide notes for details.</a:t>
            </a:r>
            <a:endParaRPr lang="en" sz="800" dirty="0">
              <a:solidFill>
                <a:srgbClr val="333333"/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18B0E43-962A-6C8D-B431-DA0ECF8BC6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831" y="3467126"/>
            <a:ext cx="8858359" cy="612775"/>
          </a:xfrm>
          <a:prstGeom prst="rect">
            <a:avLst/>
          </a:prstGeom>
          <a:noFill/>
          <a:ln>
            <a:miter lim="800000"/>
          </a:ln>
        </p:spPr>
        <p:txBody>
          <a:bodyPr vert="horz" wrap="square" lIns="0" tIns="0" rIns="0" bIns="0" anchor="t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600" b="1" i="0" u="none" kern="1200" baseline="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lang="en-US" altLang="en-US" sz="16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Arial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lang="en-US" altLang="en-US" sz="16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Arial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lang="en-US" altLang="en-US" sz="16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Arial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lang="en-US" altLang="en-US" sz="16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Arial" pitchFamily="34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lang="en-US" altLang="en-US" sz="4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itchFamily="34" charset="-128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lang="en-US" altLang="en-US" sz="4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itchFamily="34" charset="-128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lang="en-US" altLang="en-US" sz="4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itchFamily="34" charset="-128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lang="en-US" altLang="en-US" sz="4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itchFamily="34" charset="-128"/>
              </a:defRPr>
            </a:lvl9pPr>
          </a:lstStyle>
          <a:p>
            <a:pPr lvl="0"/>
            <a:r>
              <a:rPr lang="en-US" altLang="en-US" sz="1400" b="0" dirty="0"/>
              <a:t>Host prediction accuracy for whole genomes without alignment results from genus to phylum
</a:t>
            </a:r>
          </a:p>
        </p:txBody>
      </p:sp>
      <p:pic>
        <p:nvPicPr>
          <p:cNvPr id="4" name="Picture 4" descr="Oxford University Press">
            <a:extLst>
              <a:ext uri="{FF2B5EF4-FFF2-40B4-BE49-F238E27FC236}">
                <a16:creationId xmlns:a16="http://schemas.microsoft.com/office/drawing/2014/main" id="{9FC86D26-EE15-3A5E-30B7-899CA1D3DF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5703" y="6082891"/>
            <a:ext cx="1058862" cy="244475"/>
          </a:xfrm>
          <a:prstGeom prst="rect">
            <a:avLst/>
          </a:prstGeom>
          <a:noFill/>
          <a:ln>
            <a:noFill/>
            <a:miter lim="800000"/>
          </a:ln>
        </p:spPr>
      </p:pic>
      <p:pic>
        <p:nvPicPr>
          <p:cNvPr id="5" name="New picture">
            <a:extLst>
              <a:ext uri="{FF2B5EF4-FFF2-40B4-BE49-F238E27FC236}">
                <a16:creationId xmlns:a16="http://schemas.microsoft.com/office/drawing/2014/main" id="{B8F3E60D-BD39-891F-01D7-7F5117C1449B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1906406" y="3890857"/>
            <a:ext cx="4783774" cy="1683024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226D94C4-9A99-4584-D279-59087122DD8A}"/>
              </a:ext>
            </a:extLst>
          </p:cNvPr>
          <p:cNvSpPr txBox="1">
            <a:spLocks/>
          </p:cNvSpPr>
          <p:nvPr/>
        </p:nvSpPr>
        <p:spPr bwMode="auto">
          <a:xfrm>
            <a:off x="653831" y="993527"/>
            <a:ext cx="7288924" cy="612775"/>
          </a:xfrm>
          <a:prstGeom prst="rect">
            <a:avLst/>
          </a:prstGeom>
          <a:noFill/>
          <a:ln>
            <a:noFill/>
            <a:miter lim="800000"/>
          </a:ln>
        </p:spPr>
        <p:txBody>
          <a:bodyPr vert="horz" wrap="square" lIns="0" tIns="0" rIns="0" bIns="0" rtlCol="0" anchor="t" anchorCtr="0">
            <a:noAutofit/>
          </a:bodyPr>
          <a:lstStyle>
            <a:lvl1pPr mar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600" b="1" i="0" u="none" kern="1200" baseline="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lang="en-US" altLang="en-US" sz="16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Arial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lang="en-US" altLang="en-US" sz="16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Arial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lang="en-US" altLang="en-US" sz="16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Arial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lang="en-US" altLang="en-US" sz="16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Arial" pitchFamily="34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lang="en-US" altLang="en-US" sz="4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itchFamily="34" charset="-128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lang="en-US" altLang="en-US" sz="4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itchFamily="34" charset="-128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lang="en-US" altLang="en-US" sz="4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itchFamily="34" charset="-128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lang="en-US" altLang="en-US" sz="4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itchFamily="34" charset="-128"/>
              </a:defRPr>
            </a:lvl9pPr>
          </a:lstStyle>
          <a:p>
            <a:r>
              <a:rPr lang="en-US" sz="1400" b="0" dirty="0"/>
              <a:t>Host prediction accuracy for whole genomes from genus to phylum
</a:t>
            </a:r>
          </a:p>
        </p:txBody>
      </p:sp>
      <p:pic>
        <p:nvPicPr>
          <p:cNvPr id="7" name="New picture">
            <a:extLst>
              <a:ext uri="{FF2B5EF4-FFF2-40B4-BE49-F238E27FC236}">
                <a16:creationId xmlns:a16="http://schemas.microsoft.com/office/drawing/2014/main" id="{2E1F73EE-FBED-8659-EEA0-1FB9BA78A4B2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1852264" y="1299915"/>
            <a:ext cx="4892058" cy="2053626"/>
          </a:xfrm>
          <a:prstGeom prst="rect">
            <a:avLst/>
          </a:prstGeom>
        </p:spPr>
      </p:pic>
      <p:sp>
        <p:nvSpPr>
          <p:cNvPr id="8" name="TextBox 1">
            <a:extLst>
              <a:ext uri="{FF2B5EF4-FFF2-40B4-BE49-F238E27FC236}">
                <a16:creationId xmlns:a16="http://schemas.microsoft.com/office/drawing/2014/main" id="{654C6C4F-24BB-E171-5E9B-D05CE0A2E3E9}"/>
              </a:ext>
            </a:extLst>
          </p:cNvPr>
          <p:cNvSpPr txBox="1"/>
          <p:nvPr/>
        </p:nvSpPr>
        <p:spPr>
          <a:xfrm>
            <a:off x="404320" y="213641"/>
            <a:ext cx="47296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701944"/>
                </a:solidFill>
              </a:rPr>
              <a:t>Third-party evaluation</a:t>
            </a:r>
          </a:p>
        </p:txBody>
      </p:sp>
      <p:sp>
        <p:nvSpPr>
          <p:cNvPr id="9" name="Left Arrow Callout 2">
            <a:extLst>
              <a:ext uri="{FF2B5EF4-FFF2-40B4-BE49-F238E27FC236}">
                <a16:creationId xmlns:a16="http://schemas.microsoft.com/office/drawing/2014/main" id="{09EFC6F1-C63B-F8B2-6E55-A98400150417}"/>
              </a:ext>
            </a:extLst>
          </p:cNvPr>
          <p:cNvSpPr/>
          <p:nvPr/>
        </p:nvSpPr>
        <p:spPr>
          <a:xfrm>
            <a:off x="6570673" y="1344718"/>
            <a:ext cx="1177541" cy="269055"/>
          </a:xfrm>
          <a:prstGeom prst="leftArrowCallout">
            <a:avLst>
              <a:gd name="adj1" fmla="val 25000"/>
              <a:gd name="adj2" fmla="val 21094"/>
              <a:gd name="adj3" fmla="val 25000"/>
              <a:gd name="adj4" fmla="val 6497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ours</a:t>
            </a:r>
          </a:p>
        </p:txBody>
      </p:sp>
      <p:sp>
        <p:nvSpPr>
          <p:cNvPr id="10" name="Left Arrow Callout 9">
            <a:extLst>
              <a:ext uri="{FF2B5EF4-FFF2-40B4-BE49-F238E27FC236}">
                <a16:creationId xmlns:a16="http://schemas.microsoft.com/office/drawing/2014/main" id="{C847F1BD-C76E-A5FE-C04F-E39BF7162CA2}"/>
              </a:ext>
            </a:extLst>
          </p:cNvPr>
          <p:cNvSpPr/>
          <p:nvPr/>
        </p:nvSpPr>
        <p:spPr>
          <a:xfrm>
            <a:off x="6515703" y="3935659"/>
            <a:ext cx="1177541" cy="269055"/>
          </a:xfrm>
          <a:prstGeom prst="leftArrowCallout">
            <a:avLst>
              <a:gd name="adj1" fmla="val 25000"/>
              <a:gd name="adj2" fmla="val 21094"/>
              <a:gd name="adj3" fmla="val 25000"/>
              <a:gd name="adj4" fmla="val 6497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ours</a:t>
            </a:r>
          </a:p>
        </p:txBody>
      </p:sp>
      <p:cxnSp>
        <p:nvCxnSpPr>
          <p:cNvPr id="11" name="直接连接符 7">
            <a:extLst>
              <a:ext uri="{FF2B5EF4-FFF2-40B4-BE49-F238E27FC236}">
                <a16:creationId xmlns:a16="http://schemas.microsoft.com/office/drawing/2014/main" id="{CF9AFE59-77C1-4155-A94C-91DFC2D9D2E7}"/>
              </a:ext>
            </a:extLst>
          </p:cNvPr>
          <p:cNvCxnSpPr/>
          <p:nvPr/>
        </p:nvCxnSpPr>
        <p:spPr>
          <a:xfrm>
            <a:off x="522999" y="718940"/>
            <a:ext cx="6892465" cy="17921"/>
          </a:xfrm>
          <a:prstGeom prst="line">
            <a:avLst/>
          </a:prstGeom>
          <a:ln w="19050">
            <a:solidFill>
              <a:srgbClr val="7019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灯片编号占位符 11">
            <a:extLst>
              <a:ext uri="{FF2B5EF4-FFF2-40B4-BE49-F238E27FC236}">
                <a16:creationId xmlns:a16="http://schemas.microsoft.com/office/drawing/2014/main" id="{BEA3EA9E-6355-75BE-3020-0E708B8D44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FDA5E-6C12-4BB4-9E17-838C360467A1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23154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667664" y="525450"/>
            <a:ext cx="58264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701944"/>
                </a:solidFill>
              </a:rPr>
              <a:t>Experimental results</a:t>
            </a:r>
            <a:endParaRPr lang="zh-CN" altLang="en-US" sz="2800" b="1" dirty="0">
              <a:solidFill>
                <a:srgbClr val="701944"/>
              </a:solidFill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667664" y="980260"/>
            <a:ext cx="6892465" cy="17921"/>
          </a:xfrm>
          <a:prstGeom prst="line">
            <a:avLst/>
          </a:prstGeom>
          <a:ln w="19050">
            <a:solidFill>
              <a:srgbClr val="7019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灯片编号占位符 2"/>
          <p:cNvSpPr txBox="1">
            <a:spLocks/>
          </p:cNvSpPr>
          <p:nvPr/>
        </p:nvSpPr>
        <p:spPr>
          <a:xfrm>
            <a:off x="7892777" y="588963"/>
            <a:ext cx="47243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dirty="0">
                <a:solidFill>
                  <a:schemeClr val="bg1"/>
                </a:solidFill>
              </a:rPr>
              <a:t>17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8035774" y="897945"/>
            <a:ext cx="22139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8035774" y="940044"/>
            <a:ext cx="22139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68EDF6-A313-7641-9A99-E4F73FEF5F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FDA5E-6C12-4BB4-9E17-838C360467A1}" type="slidenum">
              <a:rPr lang="zh-CN" altLang="en-US" smtClean="0"/>
              <a:t>39</a:t>
            </a:fld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701CB799-643D-194F-B90C-BAB5017B57AF}"/>
              </a:ext>
            </a:extLst>
          </p:cNvPr>
          <p:cNvSpPr txBox="1"/>
          <p:nvPr/>
        </p:nvSpPr>
        <p:spPr>
          <a:xfrm>
            <a:off x="1410131" y="1217770"/>
            <a:ext cx="2327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Improvement with ECE</a:t>
            </a:r>
            <a:endParaRPr lang="zh-CN" altLang="en-US" dirty="0"/>
          </a:p>
        </p:txBody>
      </p:sp>
      <p:sp>
        <p:nvSpPr>
          <p:cNvPr id="19" name="五边形 18">
            <a:extLst>
              <a:ext uri="{FF2B5EF4-FFF2-40B4-BE49-F238E27FC236}">
                <a16:creationId xmlns:a16="http://schemas.microsoft.com/office/drawing/2014/main" id="{16448B84-0F96-9F42-929A-895436D1F40A}"/>
              </a:ext>
            </a:extLst>
          </p:cNvPr>
          <p:cNvSpPr/>
          <p:nvPr/>
        </p:nvSpPr>
        <p:spPr>
          <a:xfrm>
            <a:off x="894350" y="1314857"/>
            <a:ext cx="381119" cy="181497"/>
          </a:xfrm>
          <a:prstGeom prst="homePlate">
            <a:avLst>
              <a:gd name="adj" fmla="val 47313"/>
            </a:avLst>
          </a:prstGeom>
          <a:solidFill>
            <a:srgbClr val="701944"/>
          </a:solidFill>
          <a:ln>
            <a:solidFill>
              <a:srgbClr val="7019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燕尾形 19">
            <a:extLst>
              <a:ext uri="{FF2B5EF4-FFF2-40B4-BE49-F238E27FC236}">
                <a16:creationId xmlns:a16="http://schemas.microsoft.com/office/drawing/2014/main" id="{88399FBE-9F6E-B045-8898-9D5363A62BDE}"/>
              </a:ext>
            </a:extLst>
          </p:cNvPr>
          <p:cNvSpPr/>
          <p:nvPr/>
        </p:nvSpPr>
        <p:spPr>
          <a:xfrm>
            <a:off x="1235363" y="1314856"/>
            <a:ext cx="174768" cy="181498"/>
          </a:xfrm>
          <a:prstGeom prst="chevron">
            <a:avLst/>
          </a:prstGeom>
          <a:solidFill>
            <a:srgbClr val="701944">
              <a:alpha val="60000"/>
            </a:srgbClr>
          </a:solidFill>
          <a:ln>
            <a:solidFill>
              <a:srgbClr val="A975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B828F67-7C5E-0E4A-BD87-11890F1EC2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8379" y="1797601"/>
            <a:ext cx="4299571" cy="197816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05370AC-2FC7-0641-BDE1-849FA1C3E2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0553" y="4250769"/>
            <a:ext cx="3382894" cy="2081781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6103EBE4-133F-2048-87F7-4B713FA7D0F8}"/>
              </a:ext>
            </a:extLst>
          </p:cNvPr>
          <p:cNvSpPr txBox="1"/>
          <p:nvPr/>
        </p:nvSpPr>
        <p:spPr>
          <a:xfrm>
            <a:off x="1636294" y="1602313"/>
            <a:ext cx="33938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" altLang="zh-CN" sz="1400" dirty="0"/>
              <a:t>Accuracy vs. confidence (SoftMax value)</a:t>
            </a:r>
            <a:endParaRPr kumimoji="1" lang="zh-CN" altLang="en-US" sz="1400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E5358BAD-C333-D941-8365-956A09664E2B}"/>
              </a:ext>
            </a:extLst>
          </p:cNvPr>
          <p:cNvSpPr txBox="1"/>
          <p:nvPr/>
        </p:nvSpPr>
        <p:spPr>
          <a:xfrm>
            <a:off x="1636294" y="3876116"/>
            <a:ext cx="24272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" altLang="zh-CN" sz="1400" dirty="0"/>
              <a:t>Prediction with confidence</a:t>
            </a:r>
            <a:endParaRPr kumimoji="1"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7438814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6A7F4551-15AC-4C7E-B13E-B99E057D743B}"/>
              </a:ext>
            </a:extLst>
          </p:cNvPr>
          <p:cNvGrpSpPr/>
          <p:nvPr/>
        </p:nvGrpSpPr>
        <p:grpSpPr>
          <a:xfrm>
            <a:off x="821902" y="387031"/>
            <a:ext cx="840441" cy="5406834"/>
            <a:chOff x="4052907" y="437440"/>
            <a:chExt cx="914400" cy="5882640"/>
          </a:xfrm>
        </p:grpSpPr>
        <p:pic>
          <p:nvPicPr>
            <p:cNvPr id="23" name="Graphic 22" descr="DNA with solid fill">
              <a:extLst>
                <a:ext uri="{FF2B5EF4-FFF2-40B4-BE49-F238E27FC236}">
                  <a16:creationId xmlns:a16="http://schemas.microsoft.com/office/drawing/2014/main" id="{B0893409-96BB-48AD-9705-3C6BC02B232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052907" y="437440"/>
              <a:ext cx="914400" cy="914400"/>
            </a:xfrm>
            <a:prstGeom prst="rect">
              <a:avLst/>
            </a:prstGeom>
          </p:spPr>
        </p:pic>
        <p:pic>
          <p:nvPicPr>
            <p:cNvPr id="24" name="Graphic 23" descr="DNA with solid fill">
              <a:extLst>
                <a:ext uri="{FF2B5EF4-FFF2-40B4-BE49-F238E27FC236}">
                  <a16:creationId xmlns:a16="http://schemas.microsoft.com/office/drawing/2014/main" id="{01DE8204-0866-4348-A328-A40D5C3287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052907" y="1262940"/>
              <a:ext cx="914400" cy="914400"/>
            </a:xfrm>
            <a:prstGeom prst="rect">
              <a:avLst/>
            </a:prstGeom>
          </p:spPr>
        </p:pic>
        <p:pic>
          <p:nvPicPr>
            <p:cNvPr id="25" name="Graphic 24" descr="DNA with solid fill">
              <a:extLst>
                <a:ext uri="{FF2B5EF4-FFF2-40B4-BE49-F238E27FC236}">
                  <a16:creationId xmlns:a16="http://schemas.microsoft.com/office/drawing/2014/main" id="{0E87DCBC-1E32-4FB7-9066-E6154277BD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052907" y="2093520"/>
              <a:ext cx="914400" cy="914400"/>
            </a:xfrm>
            <a:prstGeom prst="rect">
              <a:avLst/>
            </a:prstGeom>
          </p:spPr>
        </p:pic>
        <p:pic>
          <p:nvPicPr>
            <p:cNvPr id="26" name="Graphic 25" descr="DNA with solid fill">
              <a:extLst>
                <a:ext uri="{FF2B5EF4-FFF2-40B4-BE49-F238E27FC236}">
                  <a16:creationId xmlns:a16="http://schemas.microsoft.com/office/drawing/2014/main" id="{46CF610E-FF3E-4A7F-977B-AF61C234603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052907" y="2919020"/>
              <a:ext cx="914400" cy="914400"/>
            </a:xfrm>
            <a:prstGeom prst="rect">
              <a:avLst/>
            </a:prstGeom>
          </p:spPr>
        </p:pic>
        <p:pic>
          <p:nvPicPr>
            <p:cNvPr id="27" name="Graphic 26" descr="DNA with solid fill">
              <a:extLst>
                <a:ext uri="{FF2B5EF4-FFF2-40B4-BE49-F238E27FC236}">
                  <a16:creationId xmlns:a16="http://schemas.microsoft.com/office/drawing/2014/main" id="{06ED3166-9998-40AE-B17C-8E3476CD5C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052907" y="3749600"/>
              <a:ext cx="914400" cy="914400"/>
            </a:xfrm>
            <a:prstGeom prst="rect">
              <a:avLst/>
            </a:prstGeom>
          </p:spPr>
        </p:pic>
        <p:pic>
          <p:nvPicPr>
            <p:cNvPr id="28" name="Graphic 27" descr="DNA with solid fill">
              <a:extLst>
                <a:ext uri="{FF2B5EF4-FFF2-40B4-BE49-F238E27FC236}">
                  <a16:creationId xmlns:a16="http://schemas.microsoft.com/office/drawing/2014/main" id="{EDF59842-6245-45B4-B852-5C5FBFD03D2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052907" y="4575100"/>
              <a:ext cx="914400" cy="914400"/>
            </a:xfrm>
            <a:prstGeom prst="rect">
              <a:avLst/>
            </a:prstGeom>
          </p:spPr>
        </p:pic>
        <p:pic>
          <p:nvPicPr>
            <p:cNvPr id="29" name="Graphic 28" descr="DNA with solid fill">
              <a:extLst>
                <a:ext uri="{FF2B5EF4-FFF2-40B4-BE49-F238E27FC236}">
                  <a16:creationId xmlns:a16="http://schemas.microsoft.com/office/drawing/2014/main" id="{AFE7311A-BFE3-42A1-AE04-F0C2AEDC3F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052907" y="5405680"/>
              <a:ext cx="914400" cy="914400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39E7C57C-FBF7-4BBA-AC55-CE1A14F42221}"/>
              </a:ext>
            </a:extLst>
          </p:cNvPr>
          <p:cNvGrpSpPr/>
          <p:nvPr/>
        </p:nvGrpSpPr>
        <p:grpSpPr>
          <a:xfrm>
            <a:off x="539552" y="2694005"/>
            <a:ext cx="439137" cy="2825115"/>
            <a:chOff x="4052907" y="437440"/>
            <a:chExt cx="914400" cy="5882640"/>
          </a:xfrm>
        </p:grpSpPr>
        <p:pic>
          <p:nvPicPr>
            <p:cNvPr id="39" name="Graphic 38" descr="DNA with solid fill">
              <a:extLst>
                <a:ext uri="{FF2B5EF4-FFF2-40B4-BE49-F238E27FC236}">
                  <a16:creationId xmlns:a16="http://schemas.microsoft.com/office/drawing/2014/main" id="{9BBCCE71-DDDC-49CF-9256-125E118BCC8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052907" y="437440"/>
              <a:ext cx="914400" cy="914400"/>
            </a:xfrm>
            <a:prstGeom prst="rect">
              <a:avLst/>
            </a:prstGeom>
          </p:spPr>
        </p:pic>
        <p:pic>
          <p:nvPicPr>
            <p:cNvPr id="40" name="Graphic 39" descr="DNA with solid fill">
              <a:extLst>
                <a:ext uri="{FF2B5EF4-FFF2-40B4-BE49-F238E27FC236}">
                  <a16:creationId xmlns:a16="http://schemas.microsoft.com/office/drawing/2014/main" id="{F40B8886-BAF7-4298-A5F8-E3D2ECECA7D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052907" y="1262940"/>
              <a:ext cx="914400" cy="914400"/>
            </a:xfrm>
            <a:prstGeom prst="rect">
              <a:avLst/>
            </a:prstGeom>
          </p:spPr>
        </p:pic>
        <p:pic>
          <p:nvPicPr>
            <p:cNvPr id="41" name="Graphic 40" descr="DNA with solid fill">
              <a:extLst>
                <a:ext uri="{FF2B5EF4-FFF2-40B4-BE49-F238E27FC236}">
                  <a16:creationId xmlns:a16="http://schemas.microsoft.com/office/drawing/2014/main" id="{6D13DDDA-5A98-40D7-9C87-9E842D8C9D8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052907" y="2093520"/>
              <a:ext cx="914400" cy="914400"/>
            </a:xfrm>
            <a:prstGeom prst="rect">
              <a:avLst/>
            </a:prstGeom>
          </p:spPr>
        </p:pic>
        <p:pic>
          <p:nvPicPr>
            <p:cNvPr id="42" name="Graphic 41" descr="DNA with solid fill">
              <a:extLst>
                <a:ext uri="{FF2B5EF4-FFF2-40B4-BE49-F238E27FC236}">
                  <a16:creationId xmlns:a16="http://schemas.microsoft.com/office/drawing/2014/main" id="{34872027-EE75-42AD-A333-DB28E59E9D8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052907" y="2919020"/>
              <a:ext cx="914400" cy="914400"/>
            </a:xfrm>
            <a:prstGeom prst="rect">
              <a:avLst/>
            </a:prstGeom>
          </p:spPr>
        </p:pic>
        <p:pic>
          <p:nvPicPr>
            <p:cNvPr id="43" name="Graphic 42" descr="DNA with solid fill">
              <a:extLst>
                <a:ext uri="{FF2B5EF4-FFF2-40B4-BE49-F238E27FC236}">
                  <a16:creationId xmlns:a16="http://schemas.microsoft.com/office/drawing/2014/main" id="{73D969EF-6E26-44AA-859B-ECE92A80E86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052907" y="3749600"/>
              <a:ext cx="914400" cy="914400"/>
            </a:xfrm>
            <a:prstGeom prst="rect">
              <a:avLst/>
            </a:prstGeom>
          </p:spPr>
        </p:pic>
        <p:pic>
          <p:nvPicPr>
            <p:cNvPr id="44" name="Graphic 43" descr="DNA with solid fill">
              <a:extLst>
                <a:ext uri="{FF2B5EF4-FFF2-40B4-BE49-F238E27FC236}">
                  <a16:creationId xmlns:a16="http://schemas.microsoft.com/office/drawing/2014/main" id="{688C2FF9-8244-4EDD-A6EB-EEDFBB3AE44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052907" y="4575100"/>
              <a:ext cx="914400" cy="914400"/>
            </a:xfrm>
            <a:prstGeom prst="rect">
              <a:avLst/>
            </a:prstGeom>
          </p:spPr>
        </p:pic>
        <p:pic>
          <p:nvPicPr>
            <p:cNvPr id="45" name="Graphic 44" descr="DNA with solid fill">
              <a:extLst>
                <a:ext uri="{FF2B5EF4-FFF2-40B4-BE49-F238E27FC236}">
                  <a16:creationId xmlns:a16="http://schemas.microsoft.com/office/drawing/2014/main" id="{ACF18B0B-5BAC-4251-8E25-8EA0FBC2F16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052907" y="5405680"/>
              <a:ext cx="914400" cy="914400"/>
            </a:xfrm>
            <a:prstGeom prst="rect">
              <a:avLst/>
            </a:prstGeom>
          </p:spPr>
        </p:pic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13760BA9-17C4-44E2-ACB5-9E59F289E25A}"/>
              </a:ext>
            </a:extLst>
          </p:cNvPr>
          <p:cNvGrpSpPr/>
          <p:nvPr/>
        </p:nvGrpSpPr>
        <p:grpSpPr>
          <a:xfrm>
            <a:off x="1569977" y="2896242"/>
            <a:ext cx="494687" cy="3182484"/>
            <a:chOff x="4052907" y="437440"/>
            <a:chExt cx="914400" cy="5882640"/>
          </a:xfrm>
        </p:grpSpPr>
        <p:pic>
          <p:nvPicPr>
            <p:cNvPr id="55" name="Graphic 54" descr="DNA with solid fill">
              <a:extLst>
                <a:ext uri="{FF2B5EF4-FFF2-40B4-BE49-F238E27FC236}">
                  <a16:creationId xmlns:a16="http://schemas.microsoft.com/office/drawing/2014/main" id="{1B0E7746-1448-44BB-9F98-716836C2F39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052907" y="437440"/>
              <a:ext cx="914400" cy="914400"/>
            </a:xfrm>
            <a:prstGeom prst="rect">
              <a:avLst/>
            </a:prstGeom>
          </p:spPr>
        </p:pic>
        <p:pic>
          <p:nvPicPr>
            <p:cNvPr id="56" name="Graphic 55" descr="DNA with solid fill">
              <a:extLst>
                <a:ext uri="{FF2B5EF4-FFF2-40B4-BE49-F238E27FC236}">
                  <a16:creationId xmlns:a16="http://schemas.microsoft.com/office/drawing/2014/main" id="{8F85199D-46D0-447C-88CB-33EAC488000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052907" y="1262940"/>
              <a:ext cx="914400" cy="914400"/>
            </a:xfrm>
            <a:prstGeom prst="rect">
              <a:avLst/>
            </a:prstGeom>
          </p:spPr>
        </p:pic>
        <p:pic>
          <p:nvPicPr>
            <p:cNvPr id="57" name="Graphic 56" descr="DNA with solid fill">
              <a:extLst>
                <a:ext uri="{FF2B5EF4-FFF2-40B4-BE49-F238E27FC236}">
                  <a16:creationId xmlns:a16="http://schemas.microsoft.com/office/drawing/2014/main" id="{199C8C1C-0E42-4A81-B05D-58A97EFD8E3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052907" y="2093520"/>
              <a:ext cx="914400" cy="914400"/>
            </a:xfrm>
            <a:prstGeom prst="rect">
              <a:avLst/>
            </a:prstGeom>
          </p:spPr>
        </p:pic>
        <p:pic>
          <p:nvPicPr>
            <p:cNvPr id="58" name="Graphic 57" descr="DNA with solid fill">
              <a:extLst>
                <a:ext uri="{FF2B5EF4-FFF2-40B4-BE49-F238E27FC236}">
                  <a16:creationId xmlns:a16="http://schemas.microsoft.com/office/drawing/2014/main" id="{42DBAA4F-E798-421D-8E76-80F5E7D6B5F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052907" y="2919020"/>
              <a:ext cx="914400" cy="914400"/>
            </a:xfrm>
            <a:prstGeom prst="rect">
              <a:avLst/>
            </a:prstGeom>
          </p:spPr>
        </p:pic>
        <p:pic>
          <p:nvPicPr>
            <p:cNvPr id="59" name="Graphic 58" descr="DNA with solid fill">
              <a:extLst>
                <a:ext uri="{FF2B5EF4-FFF2-40B4-BE49-F238E27FC236}">
                  <a16:creationId xmlns:a16="http://schemas.microsoft.com/office/drawing/2014/main" id="{A0CA1EA2-D624-4207-BB3C-074172459E6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052907" y="3749600"/>
              <a:ext cx="914400" cy="914400"/>
            </a:xfrm>
            <a:prstGeom prst="rect">
              <a:avLst/>
            </a:prstGeom>
          </p:spPr>
        </p:pic>
        <p:pic>
          <p:nvPicPr>
            <p:cNvPr id="60" name="Graphic 59" descr="DNA with solid fill">
              <a:extLst>
                <a:ext uri="{FF2B5EF4-FFF2-40B4-BE49-F238E27FC236}">
                  <a16:creationId xmlns:a16="http://schemas.microsoft.com/office/drawing/2014/main" id="{8CBDE17A-293E-4179-A68E-CFDF01A5C2F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052907" y="4575100"/>
              <a:ext cx="914400" cy="914400"/>
            </a:xfrm>
            <a:prstGeom prst="rect">
              <a:avLst/>
            </a:prstGeom>
          </p:spPr>
        </p:pic>
        <p:pic>
          <p:nvPicPr>
            <p:cNvPr id="61" name="Graphic 60" descr="DNA with solid fill">
              <a:extLst>
                <a:ext uri="{FF2B5EF4-FFF2-40B4-BE49-F238E27FC236}">
                  <a16:creationId xmlns:a16="http://schemas.microsoft.com/office/drawing/2014/main" id="{6E8DCA97-1D8B-4B26-B7A9-C601E530067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052907" y="5405680"/>
              <a:ext cx="914400" cy="914400"/>
            </a:xfrm>
            <a:prstGeom prst="rect">
              <a:avLst/>
            </a:prstGeom>
          </p:spPr>
        </p:pic>
      </p:grp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70EC3953-C5B7-4725-BD39-ED67EA222CC9}"/>
              </a:ext>
            </a:extLst>
          </p:cNvPr>
          <p:cNvSpPr/>
          <p:nvPr/>
        </p:nvSpPr>
        <p:spPr>
          <a:xfrm>
            <a:off x="2356318" y="1066119"/>
            <a:ext cx="2417630" cy="322706"/>
          </a:xfrm>
          <a:custGeom>
            <a:avLst/>
            <a:gdLst>
              <a:gd name="connsiteX0" fmla="*/ 156175 w 938691"/>
              <a:gd name="connsiteY0" fmla="*/ 430275 h 430275"/>
              <a:gd name="connsiteX1" fmla="*/ 129798 w 938691"/>
              <a:gd name="connsiteY1" fmla="*/ 254428 h 430275"/>
              <a:gd name="connsiteX2" fmla="*/ 15498 w 938691"/>
              <a:gd name="connsiteY2" fmla="*/ 192882 h 430275"/>
              <a:gd name="connsiteX3" fmla="*/ 6706 w 938691"/>
              <a:gd name="connsiteY3" fmla="*/ 104959 h 430275"/>
              <a:gd name="connsiteX4" fmla="*/ 68252 w 938691"/>
              <a:gd name="connsiteY4" fmla="*/ 8244 h 430275"/>
              <a:gd name="connsiteX5" fmla="*/ 191345 w 938691"/>
              <a:gd name="connsiteY5" fmla="*/ 8244 h 430275"/>
              <a:gd name="connsiteX6" fmla="*/ 252891 w 938691"/>
              <a:gd name="connsiteY6" fmla="*/ 34621 h 430275"/>
              <a:gd name="connsiteX7" fmla="*/ 296852 w 938691"/>
              <a:gd name="connsiteY7" fmla="*/ 104959 h 430275"/>
              <a:gd name="connsiteX8" fmla="*/ 340814 w 938691"/>
              <a:gd name="connsiteY8" fmla="*/ 166505 h 430275"/>
              <a:gd name="connsiteX9" fmla="*/ 411152 w 938691"/>
              <a:gd name="connsiteY9" fmla="*/ 201675 h 430275"/>
              <a:gd name="connsiteX10" fmla="*/ 446321 w 938691"/>
              <a:gd name="connsiteY10" fmla="*/ 201675 h 430275"/>
              <a:gd name="connsiteX11" fmla="*/ 499075 w 938691"/>
              <a:gd name="connsiteY11" fmla="*/ 166505 h 430275"/>
              <a:gd name="connsiteX12" fmla="*/ 534245 w 938691"/>
              <a:gd name="connsiteY12" fmla="*/ 113751 h 430275"/>
              <a:gd name="connsiteX13" fmla="*/ 569414 w 938691"/>
              <a:gd name="connsiteY13" fmla="*/ 78582 h 430275"/>
              <a:gd name="connsiteX14" fmla="*/ 622168 w 938691"/>
              <a:gd name="connsiteY14" fmla="*/ 69790 h 430275"/>
              <a:gd name="connsiteX15" fmla="*/ 674921 w 938691"/>
              <a:gd name="connsiteY15" fmla="*/ 87375 h 430275"/>
              <a:gd name="connsiteX16" fmla="*/ 710091 w 938691"/>
              <a:gd name="connsiteY16" fmla="*/ 131336 h 430275"/>
              <a:gd name="connsiteX17" fmla="*/ 727675 w 938691"/>
              <a:gd name="connsiteY17" fmla="*/ 184090 h 430275"/>
              <a:gd name="connsiteX18" fmla="*/ 754052 w 938691"/>
              <a:gd name="connsiteY18" fmla="*/ 210467 h 430275"/>
              <a:gd name="connsiteX19" fmla="*/ 789221 w 938691"/>
              <a:gd name="connsiteY19" fmla="*/ 210467 h 430275"/>
              <a:gd name="connsiteX20" fmla="*/ 841975 w 938691"/>
              <a:gd name="connsiteY20" fmla="*/ 210467 h 430275"/>
              <a:gd name="connsiteX21" fmla="*/ 877145 w 938691"/>
              <a:gd name="connsiteY21" fmla="*/ 184090 h 430275"/>
              <a:gd name="connsiteX22" fmla="*/ 921106 w 938691"/>
              <a:gd name="connsiteY22" fmla="*/ 148921 h 430275"/>
              <a:gd name="connsiteX23" fmla="*/ 938691 w 938691"/>
              <a:gd name="connsiteY23" fmla="*/ 113751 h 430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938691" h="430275">
                <a:moveTo>
                  <a:pt x="156175" y="430275"/>
                </a:moveTo>
                <a:cubicBezTo>
                  <a:pt x="154709" y="362134"/>
                  <a:pt x="153244" y="293993"/>
                  <a:pt x="129798" y="254428"/>
                </a:cubicBezTo>
                <a:cubicBezTo>
                  <a:pt x="106352" y="214863"/>
                  <a:pt x="36013" y="217793"/>
                  <a:pt x="15498" y="192882"/>
                </a:cubicBezTo>
                <a:cubicBezTo>
                  <a:pt x="-5017" y="167971"/>
                  <a:pt x="-2086" y="135732"/>
                  <a:pt x="6706" y="104959"/>
                </a:cubicBezTo>
                <a:cubicBezTo>
                  <a:pt x="15498" y="74186"/>
                  <a:pt x="37479" y="24363"/>
                  <a:pt x="68252" y="8244"/>
                </a:cubicBezTo>
                <a:cubicBezTo>
                  <a:pt x="99025" y="-7875"/>
                  <a:pt x="160572" y="3848"/>
                  <a:pt x="191345" y="8244"/>
                </a:cubicBezTo>
                <a:cubicBezTo>
                  <a:pt x="222118" y="12640"/>
                  <a:pt x="235306" y="18502"/>
                  <a:pt x="252891" y="34621"/>
                </a:cubicBezTo>
                <a:cubicBezTo>
                  <a:pt x="270476" y="50740"/>
                  <a:pt x="282198" y="82978"/>
                  <a:pt x="296852" y="104959"/>
                </a:cubicBezTo>
                <a:cubicBezTo>
                  <a:pt x="311506" y="126940"/>
                  <a:pt x="321764" y="150386"/>
                  <a:pt x="340814" y="166505"/>
                </a:cubicBezTo>
                <a:cubicBezTo>
                  <a:pt x="359864" y="182624"/>
                  <a:pt x="411152" y="201675"/>
                  <a:pt x="411152" y="201675"/>
                </a:cubicBezTo>
                <a:cubicBezTo>
                  <a:pt x="428737" y="207537"/>
                  <a:pt x="431667" y="207537"/>
                  <a:pt x="446321" y="201675"/>
                </a:cubicBezTo>
                <a:cubicBezTo>
                  <a:pt x="460975" y="195813"/>
                  <a:pt x="484421" y="181159"/>
                  <a:pt x="499075" y="166505"/>
                </a:cubicBezTo>
                <a:cubicBezTo>
                  <a:pt x="513729" y="151851"/>
                  <a:pt x="534245" y="113751"/>
                  <a:pt x="534245" y="113751"/>
                </a:cubicBezTo>
                <a:cubicBezTo>
                  <a:pt x="545968" y="99097"/>
                  <a:pt x="554760" y="85909"/>
                  <a:pt x="569414" y="78582"/>
                </a:cubicBezTo>
                <a:cubicBezTo>
                  <a:pt x="584068" y="71255"/>
                  <a:pt x="604584" y="68325"/>
                  <a:pt x="622168" y="69790"/>
                </a:cubicBezTo>
                <a:cubicBezTo>
                  <a:pt x="639752" y="71255"/>
                  <a:pt x="660267" y="77117"/>
                  <a:pt x="674921" y="87375"/>
                </a:cubicBezTo>
                <a:cubicBezTo>
                  <a:pt x="689575" y="97633"/>
                  <a:pt x="701299" y="115217"/>
                  <a:pt x="710091" y="131336"/>
                </a:cubicBezTo>
                <a:cubicBezTo>
                  <a:pt x="718883" y="147455"/>
                  <a:pt x="727675" y="184090"/>
                  <a:pt x="727675" y="184090"/>
                </a:cubicBezTo>
                <a:cubicBezTo>
                  <a:pt x="735002" y="197278"/>
                  <a:pt x="754052" y="210467"/>
                  <a:pt x="754052" y="210467"/>
                </a:cubicBezTo>
                <a:cubicBezTo>
                  <a:pt x="764310" y="214863"/>
                  <a:pt x="789221" y="210467"/>
                  <a:pt x="789221" y="210467"/>
                </a:cubicBezTo>
                <a:lnTo>
                  <a:pt x="841975" y="210467"/>
                </a:lnTo>
                <a:cubicBezTo>
                  <a:pt x="856629" y="206071"/>
                  <a:pt x="863956" y="194348"/>
                  <a:pt x="877145" y="184090"/>
                </a:cubicBezTo>
                <a:cubicBezTo>
                  <a:pt x="890334" y="173832"/>
                  <a:pt x="921106" y="148921"/>
                  <a:pt x="921106" y="148921"/>
                </a:cubicBezTo>
                <a:cubicBezTo>
                  <a:pt x="931364" y="137198"/>
                  <a:pt x="935027" y="125474"/>
                  <a:pt x="938691" y="113751"/>
                </a:cubicBezTo>
              </a:path>
            </a:pathLst>
          </a:custGeom>
          <a:noFill/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6" name="Rectangle 1">
            <a:extLst>
              <a:ext uri="{FF2B5EF4-FFF2-40B4-BE49-F238E27FC236}">
                <a16:creationId xmlns:a16="http://schemas.microsoft.com/office/drawing/2014/main" id="{948E72C2-F41E-4C54-881A-BEDB8CA879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73948" y="888329"/>
            <a:ext cx="3598586" cy="307776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defTabSz="685800"/>
            <a:r>
              <a:rPr kumimoji="0" lang="LID4096" altLang="LID4096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+mn-lt"/>
                <a:ea typeface="Courier New" panose="02070309020205020404" pitchFamily="49" charset="0"/>
              </a:rPr>
              <a:t>ATGGGCAAGTCAGAAAGTCAGATGGATATAACTGATATCAACACTCCAAAGCCAAAGAAGAAACAGCGATGGACTCCACTGGAGATCAGCCTCTCGGTCCTTGTCCTGCTCCTCACCATCATAGCTGTGACAATGATCGACTCTATGCAACCTACGATGATGGTATTTGCAAGTCATCAGACTGCATAAAATCAGCTGCTCGACTGATCCAAAACATGGATGCCACCACTG</a:t>
            </a:r>
            <a:r>
              <a:rPr kumimoji="0" lang="en-US" altLang="LID4096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lt"/>
                <a:ea typeface="Courier New" panose="02070309020205020404" pitchFamily="49" charset="0"/>
              </a:rPr>
              <a:t>… …</a:t>
            </a:r>
            <a:endParaRPr lang="LID4096" altLang="LID4096" sz="3600" dirty="0">
              <a:latin typeface="+mn-lt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5DD74A7E-DD89-4F6F-B134-22FBE3149816}"/>
              </a:ext>
            </a:extLst>
          </p:cNvPr>
          <p:cNvSpPr/>
          <p:nvPr/>
        </p:nvSpPr>
        <p:spPr>
          <a:xfrm>
            <a:off x="4873097" y="4206215"/>
            <a:ext cx="3575209" cy="684803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en-US" sz="4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Language of Life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5211AD7-2928-604E-B313-B5178E5916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4352" y="1227472"/>
            <a:ext cx="3213100" cy="414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E8C2F8E-497E-3549-9D54-4BD76814735A}"/>
              </a:ext>
            </a:extLst>
          </p:cNvPr>
          <p:cNvSpPr txBox="1"/>
          <p:nvPr/>
        </p:nvSpPr>
        <p:spPr>
          <a:xfrm>
            <a:off x="2627784" y="5629386"/>
            <a:ext cx="4248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sz="1400" dirty="0"/>
              <a:t>https://</a:t>
            </a:r>
            <a:r>
              <a:rPr kumimoji="1" lang="en-US" sz="1400" dirty="0" err="1"/>
              <a:t>nebula.org</a:t>
            </a:r>
            <a:r>
              <a:rPr kumimoji="1" lang="en-US" sz="1400" dirty="0"/>
              <a:t>/blog/</a:t>
            </a:r>
            <a:r>
              <a:rPr kumimoji="1" lang="en-US" sz="1400" dirty="0" err="1"/>
              <a:t>dna</a:t>
            </a:r>
            <a:r>
              <a:rPr kumimoji="1" lang="en-US" sz="1400" dirty="0"/>
              <a:t>-structure-model/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2362F5-97F1-3D4E-BDC0-B5514512D1E7}"/>
              </a:ext>
            </a:extLst>
          </p:cNvPr>
          <p:cNvSpPr txBox="1"/>
          <p:nvPr/>
        </p:nvSpPr>
        <p:spPr>
          <a:xfrm>
            <a:off x="4830560" y="4876153"/>
            <a:ext cx="40913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sz="2000" dirty="0"/>
              <a:t>- Contains all functions that make each of us unique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545201-39E7-464B-A350-593A7F7C4B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E94027-8B23-C041-9BB6-BA5D03F4F2D3}" type="slidenum">
              <a:rPr lang="en-US" altLang="zh-CN" smtClean="0"/>
              <a:pPr>
                <a:defRPr/>
              </a:pPr>
              <a:t>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78651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/>
      <p:bldP spid="62" grpId="0"/>
      <p:bldP spid="5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96603" y="485234"/>
            <a:ext cx="58264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701944"/>
                </a:solidFill>
              </a:rPr>
              <a:t>Experimental results</a:t>
            </a:r>
            <a:endParaRPr lang="zh-CN" altLang="en-US" sz="2800" b="1" dirty="0">
              <a:solidFill>
                <a:srgbClr val="701944"/>
              </a:solidFill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296603" y="940044"/>
            <a:ext cx="6892465" cy="17921"/>
          </a:xfrm>
          <a:prstGeom prst="line">
            <a:avLst/>
          </a:prstGeom>
          <a:ln w="19050">
            <a:solidFill>
              <a:srgbClr val="7019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灯片编号占位符 2"/>
          <p:cNvSpPr txBox="1">
            <a:spLocks/>
          </p:cNvSpPr>
          <p:nvPr/>
        </p:nvSpPr>
        <p:spPr>
          <a:xfrm>
            <a:off x="7892777" y="588963"/>
            <a:ext cx="47243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dirty="0">
                <a:solidFill>
                  <a:schemeClr val="bg1"/>
                </a:solidFill>
              </a:rPr>
              <a:t>17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8035774" y="897945"/>
            <a:ext cx="22139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8035774" y="940044"/>
            <a:ext cx="22139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68EDF6-A313-7641-9A99-E4F73FEF5F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FDA5E-6C12-4BB4-9E17-838C360467A1}" type="slidenum">
              <a:rPr lang="zh-CN" altLang="en-US" smtClean="0"/>
              <a:t>40</a:t>
            </a:fld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701CB799-643D-194F-B90C-BAB5017B57AF}"/>
              </a:ext>
            </a:extLst>
          </p:cNvPr>
          <p:cNvSpPr txBox="1"/>
          <p:nvPr/>
        </p:nvSpPr>
        <p:spPr>
          <a:xfrm>
            <a:off x="1039070" y="1412775"/>
            <a:ext cx="3398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Improvement with label extension</a:t>
            </a:r>
            <a:endParaRPr lang="zh-CN" altLang="en-US" dirty="0"/>
          </a:p>
        </p:txBody>
      </p:sp>
      <p:sp>
        <p:nvSpPr>
          <p:cNvPr id="19" name="五边形 18">
            <a:extLst>
              <a:ext uri="{FF2B5EF4-FFF2-40B4-BE49-F238E27FC236}">
                <a16:creationId xmlns:a16="http://schemas.microsoft.com/office/drawing/2014/main" id="{16448B84-0F96-9F42-929A-895436D1F40A}"/>
              </a:ext>
            </a:extLst>
          </p:cNvPr>
          <p:cNvSpPr/>
          <p:nvPr/>
        </p:nvSpPr>
        <p:spPr>
          <a:xfrm>
            <a:off x="523289" y="1509862"/>
            <a:ext cx="381119" cy="181497"/>
          </a:xfrm>
          <a:prstGeom prst="homePlate">
            <a:avLst>
              <a:gd name="adj" fmla="val 47313"/>
            </a:avLst>
          </a:prstGeom>
          <a:solidFill>
            <a:srgbClr val="701944"/>
          </a:solidFill>
          <a:ln>
            <a:solidFill>
              <a:srgbClr val="7019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燕尾形 19">
            <a:extLst>
              <a:ext uri="{FF2B5EF4-FFF2-40B4-BE49-F238E27FC236}">
                <a16:creationId xmlns:a16="http://schemas.microsoft.com/office/drawing/2014/main" id="{88399FBE-9F6E-B045-8898-9D5363A62BDE}"/>
              </a:ext>
            </a:extLst>
          </p:cNvPr>
          <p:cNvSpPr/>
          <p:nvPr/>
        </p:nvSpPr>
        <p:spPr>
          <a:xfrm>
            <a:off x="864302" y="1509861"/>
            <a:ext cx="174768" cy="181498"/>
          </a:xfrm>
          <a:prstGeom prst="chevron">
            <a:avLst/>
          </a:prstGeom>
          <a:solidFill>
            <a:srgbClr val="701944">
              <a:alpha val="60000"/>
            </a:srgbClr>
          </a:solidFill>
          <a:ln>
            <a:solidFill>
              <a:srgbClr val="A975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EBEEBB3D-B0CE-2B46-95E6-7C099E5B99F3}"/>
              </a:ext>
            </a:extLst>
          </p:cNvPr>
          <p:cNvSpPr txBox="1"/>
          <p:nvPr/>
        </p:nvSpPr>
        <p:spPr>
          <a:xfrm>
            <a:off x="1259931" y="1853699"/>
            <a:ext cx="29570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" altLang="zh-CN" sz="1400" dirty="0"/>
              <a:t>Extension of the knowledge graph</a:t>
            </a:r>
            <a:endParaRPr kumimoji="1" lang="zh-CN" altLang="en-US" sz="1400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287B25A4-4CB7-7D4B-8340-2C0684F9ED64}"/>
              </a:ext>
            </a:extLst>
          </p:cNvPr>
          <p:cNvSpPr txBox="1"/>
          <p:nvPr/>
        </p:nvSpPr>
        <p:spPr>
          <a:xfrm>
            <a:off x="1259931" y="4076621"/>
            <a:ext cx="30313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" altLang="zh-CN" sz="1400" dirty="0"/>
              <a:t>Performance of the label extension</a:t>
            </a:r>
            <a:endParaRPr kumimoji="1" lang="zh-CN" altLang="en-US" sz="14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2F8028A-5614-19D4-03B1-AC1807582F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4552" y="2117295"/>
            <a:ext cx="2704814" cy="2030918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B2EBC7B9-4E2F-830E-EFCB-A3BF73289817}"/>
              </a:ext>
            </a:extLst>
          </p:cNvPr>
          <p:cNvSpPr txBox="1"/>
          <p:nvPr/>
        </p:nvSpPr>
        <p:spPr>
          <a:xfrm>
            <a:off x="1733007" y="997191"/>
            <a:ext cx="56869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rgbClr val="701944"/>
                </a:solidFill>
              </a:rPr>
              <a:t>——</a:t>
            </a:r>
            <a:r>
              <a:rPr lang="zh-CN" altLang="en-US" sz="1800" dirty="0">
                <a:solidFill>
                  <a:srgbClr val="701944"/>
                </a:solidFill>
              </a:rPr>
              <a:t> </a:t>
            </a:r>
            <a:r>
              <a:rPr lang="en" altLang="zh-CN" sz="1800" dirty="0">
                <a:solidFill>
                  <a:srgbClr val="701944"/>
                </a:solidFill>
              </a:rPr>
              <a:t>S</a:t>
            </a:r>
            <a:r>
              <a:rPr lang="en" altLang="zh-CN" sz="1800" b="0" i="0" dirty="0">
                <a:solidFill>
                  <a:srgbClr val="701944"/>
                </a:solidFill>
                <a:effectLst/>
              </a:rPr>
              <a:t>ingle-cell viral tagging using </a:t>
            </a:r>
            <a:r>
              <a:rPr lang="en" altLang="zh-CN" dirty="0">
                <a:solidFill>
                  <a:srgbClr val="701944"/>
                </a:solidFill>
              </a:rPr>
              <a:t>a human stool</a:t>
            </a:r>
            <a:r>
              <a:rPr lang="en" altLang="zh-CN" sz="1800" b="0" i="0" dirty="0">
                <a:solidFill>
                  <a:srgbClr val="701944"/>
                </a:solidFill>
                <a:effectLst/>
              </a:rPr>
              <a:t> sample</a:t>
            </a:r>
            <a:endParaRPr lang="zh-CN" altLang="en-US" dirty="0">
              <a:solidFill>
                <a:srgbClr val="701944"/>
              </a:solidFill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865D23B5-E37A-D24E-90C0-2E2B8B7822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8192" y="4411809"/>
            <a:ext cx="3399651" cy="1823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0380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02620" y="374656"/>
            <a:ext cx="58264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701944"/>
                </a:solidFill>
              </a:rPr>
              <a:t>PhaBOX</a:t>
            </a:r>
            <a:endParaRPr lang="zh-CN" altLang="en-US" sz="2800" b="1" dirty="0">
              <a:solidFill>
                <a:srgbClr val="701944"/>
              </a:solidFill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402620" y="829466"/>
            <a:ext cx="6892465" cy="17921"/>
          </a:xfrm>
          <a:prstGeom prst="line">
            <a:avLst/>
          </a:prstGeom>
          <a:ln w="19050">
            <a:solidFill>
              <a:srgbClr val="7019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灯片编号占位符 2"/>
          <p:cNvSpPr txBox="1">
            <a:spLocks/>
          </p:cNvSpPr>
          <p:nvPr/>
        </p:nvSpPr>
        <p:spPr>
          <a:xfrm>
            <a:off x="7892777" y="588963"/>
            <a:ext cx="47243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dirty="0">
                <a:solidFill>
                  <a:schemeClr val="bg1"/>
                </a:solidFill>
              </a:rPr>
              <a:t>17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8035774" y="897945"/>
            <a:ext cx="22139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8035774" y="940044"/>
            <a:ext cx="22139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68EDF6-A313-7641-9A99-E4F73FEF5F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FDA5E-6C12-4BB4-9E17-838C360467A1}" type="slidenum">
              <a:rPr lang="zh-CN" altLang="en-US" smtClean="0"/>
              <a:t>41</a:t>
            </a:fld>
            <a:endParaRPr lang="zh-CN" alt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DE4FE98-06C0-BBE0-07BD-FDA642132B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385"/>
          <a:stretch/>
        </p:blipFill>
        <p:spPr bwMode="auto">
          <a:xfrm>
            <a:off x="385373" y="1156368"/>
            <a:ext cx="6995114" cy="3887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6">
            <a:extLst>
              <a:ext uri="{FF2B5EF4-FFF2-40B4-BE49-F238E27FC236}">
                <a16:creationId xmlns:a16="http://schemas.microsoft.com/office/drawing/2014/main" id="{46A22FBF-4E6B-12F4-FB27-9F7E478D546B}"/>
              </a:ext>
            </a:extLst>
          </p:cNvPr>
          <p:cNvSpPr txBox="1"/>
          <p:nvPr/>
        </p:nvSpPr>
        <p:spPr>
          <a:xfrm>
            <a:off x="741982" y="5284450"/>
            <a:ext cx="5715968" cy="830997"/>
          </a:xfrm>
          <a:prstGeom prst="rect">
            <a:avLst/>
          </a:prstGeom>
          <a:solidFill>
            <a:srgbClr val="92D050">
              <a:alpha val="24391"/>
            </a:srgbClr>
          </a:solidFill>
        </p:spPr>
        <p:txBody>
          <a:bodyPr wrap="square">
            <a:spAutoFit/>
          </a:bodyPr>
          <a:lstStyle/>
          <a:p>
            <a:r>
              <a:rPr lang="en-US" sz="2400" dirty="0">
                <a:hlinkClick r:id="rId4"/>
              </a:rPr>
              <a:t>https://phage.ee.cityu.edu.hk/</a:t>
            </a:r>
            <a:endParaRPr lang="en-US" sz="2400" dirty="0"/>
          </a:p>
          <a:p>
            <a:r>
              <a:rPr lang="en-US" sz="2400" dirty="0"/>
              <a:t>Our web server</a:t>
            </a:r>
          </a:p>
        </p:txBody>
      </p:sp>
    </p:spTree>
    <p:extLst>
      <p:ext uri="{BB962C8B-B14F-4D97-AF65-F5344CB8AC3E}">
        <p14:creationId xmlns:p14="http://schemas.microsoft.com/office/powerpoint/2010/main" val="35758300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68EDF6-A313-7641-9A99-E4F73FEF5F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FDA5E-6C12-4BB4-9E17-838C360467A1}" type="slidenum">
              <a:rPr lang="zh-CN" altLang="en-US" smtClean="0"/>
              <a:t>42</a:t>
            </a:fld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99AC25-9B01-D7FF-E9BF-E72573EDC6D6}"/>
              </a:ext>
            </a:extLst>
          </p:cNvPr>
          <p:cNvSpPr txBox="1">
            <a:spLocks/>
          </p:cNvSpPr>
          <p:nvPr/>
        </p:nvSpPr>
        <p:spPr>
          <a:xfrm>
            <a:off x="6457950" y="5624513"/>
            <a:ext cx="2057400" cy="273844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450"/>
              </a:spcAft>
            </a:pPr>
            <a:fld id="{F9B59455-5E98-42F6-9009-2A51DAFFB730}" type="slidenum">
              <a:rPr lang="en-US" smtClean="0"/>
              <a:pPr>
                <a:spcAft>
                  <a:spcPts val="450"/>
                </a:spcAft>
              </a:pPr>
              <a:t>42</a:t>
            </a:fld>
            <a:endParaRPr 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C326F4F-CBF6-7734-FF92-6B81184A50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3655" y="3640765"/>
            <a:ext cx="4387052" cy="135801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5A2C9B5-5F6A-A05C-1EBB-AE4C57D881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7324" y="1364005"/>
            <a:ext cx="4173383" cy="146708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0D39997-5D01-5237-0614-C42F840E16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308" y="3622851"/>
            <a:ext cx="4158929" cy="135801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F62ABB04-6F79-4CD0-D2CA-311455EAC8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381912"/>
            <a:ext cx="4553008" cy="146708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66A32F64-DA3A-ADD6-E9D9-0B39DC614732}"/>
              </a:ext>
            </a:extLst>
          </p:cNvPr>
          <p:cNvSpPr txBox="1"/>
          <p:nvPr/>
        </p:nvSpPr>
        <p:spPr>
          <a:xfrm>
            <a:off x="501869" y="2848992"/>
            <a:ext cx="315362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zh-CN" sz="1350" dirty="0"/>
              <a:t>https://</a:t>
            </a:r>
            <a:r>
              <a:rPr kumimoji="1" lang="en" altLang="zh-CN" sz="1350" dirty="0" err="1"/>
              <a:t>github.com</a:t>
            </a:r>
            <a:r>
              <a:rPr kumimoji="1" lang="en" altLang="zh-CN" sz="1350" dirty="0"/>
              <a:t>/</a:t>
            </a:r>
            <a:r>
              <a:rPr kumimoji="1" lang="en" altLang="zh-CN" sz="1350" dirty="0" err="1"/>
              <a:t>KennthShang</a:t>
            </a:r>
            <a:r>
              <a:rPr kumimoji="1" lang="en" altLang="zh-CN" sz="1350" dirty="0"/>
              <a:t>/PhaMer</a:t>
            </a:r>
            <a:endParaRPr kumimoji="1" lang="zh-CN" altLang="en-US" sz="1350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681E754-1606-E81D-C433-12227CF533EF}"/>
              </a:ext>
            </a:extLst>
          </p:cNvPr>
          <p:cNvSpPr txBox="1"/>
          <p:nvPr/>
        </p:nvSpPr>
        <p:spPr>
          <a:xfrm>
            <a:off x="624156" y="4998781"/>
            <a:ext cx="315105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zh-CN" sz="1350" dirty="0"/>
              <a:t>https://</a:t>
            </a:r>
            <a:r>
              <a:rPr kumimoji="1" lang="en" altLang="zh-CN" sz="1350" dirty="0" err="1"/>
              <a:t>github.com</a:t>
            </a:r>
            <a:r>
              <a:rPr kumimoji="1" lang="en" altLang="zh-CN" sz="1350" dirty="0"/>
              <a:t>/</a:t>
            </a:r>
            <a:r>
              <a:rPr kumimoji="1" lang="en" altLang="zh-CN" sz="1350" dirty="0" err="1"/>
              <a:t>KennthShang</a:t>
            </a:r>
            <a:r>
              <a:rPr kumimoji="1" lang="en" altLang="zh-CN" sz="1350" dirty="0"/>
              <a:t>/CHERRY</a:t>
            </a:r>
            <a:endParaRPr kumimoji="1" lang="zh-CN" altLang="en-US" sz="1350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CA9EA17E-3B7D-F017-6BD0-13C40667859C}"/>
              </a:ext>
            </a:extLst>
          </p:cNvPr>
          <p:cNvSpPr txBox="1"/>
          <p:nvPr/>
        </p:nvSpPr>
        <p:spPr>
          <a:xfrm>
            <a:off x="5283323" y="4998781"/>
            <a:ext cx="311835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zh-CN" sz="1350" dirty="0"/>
              <a:t>https://</a:t>
            </a:r>
            <a:r>
              <a:rPr kumimoji="1" lang="en" altLang="zh-CN" sz="1350" dirty="0" err="1"/>
              <a:t>github.com</a:t>
            </a:r>
            <a:r>
              <a:rPr kumimoji="1" lang="en" altLang="zh-CN" sz="1350" dirty="0"/>
              <a:t>/</a:t>
            </a:r>
            <a:r>
              <a:rPr kumimoji="1" lang="en" altLang="zh-CN" sz="1350" dirty="0" err="1"/>
              <a:t>KennthShang</a:t>
            </a:r>
            <a:r>
              <a:rPr kumimoji="1" lang="en" altLang="zh-CN" sz="1350" dirty="0"/>
              <a:t>/PhaTYP</a:t>
            </a:r>
            <a:endParaRPr kumimoji="1" lang="zh-CN" altLang="en-US" sz="1350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CB45D70E-B873-CEF9-7C61-79CD480528D2}"/>
              </a:ext>
            </a:extLst>
          </p:cNvPr>
          <p:cNvSpPr txBox="1"/>
          <p:nvPr/>
        </p:nvSpPr>
        <p:spPr>
          <a:xfrm>
            <a:off x="5283323" y="2820426"/>
            <a:ext cx="317285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zh-CN" sz="1350" dirty="0"/>
              <a:t>https://</a:t>
            </a:r>
            <a:r>
              <a:rPr kumimoji="1" lang="en" altLang="zh-CN" sz="1350" dirty="0" err="1"/>
              <a:t>github.com</a:t>
            </a:r>
            <a:r>
              <a:rPr kumimoji="1" lang="en" altLang="zh-CN" sz="1350" dirty="0"/>
              <a:t>/</a:t>
            </a:r>
            <a:r>
              <a:rPr kumimoji="1" lang="en" altLang="zh-CN" sz="1350" dirty="0" err="1"/>
              <a:t>KennthShang</a:t>
            </a:r>
            <a:r>
              <a:rPr kumimoji="1" lang="en" altLang="zh-CN" sz="1350" dirty="0"/>
              <a:t>/PhaGCN</a:t>
            </a:r>
            <a:endParaRPr kumimoji="1" lang="zh-CN" altLang="en-US" sz="1350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B4CFBA69-8E94-7B99-A871-0AF3CB83029E}"/>
              </a:ext>
            </a:extLst>
          </p:cNvPr>
          <p:cNvSpPr txBox="1">
            <a:spLocks/>
          </p:cNvSpPr>
          <p:nvPr/>
        </p:nvSpPr>
        <p:spPr>
          <a:xfrm>
            <a:off x="310887" y="169027"/>
            <a:ext cx="7886700" cy="6747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b="1" dirty="0">
                <a:solidFill>
                  <a:srgbClr val="701944"/>
                </a:solidFill>
                <a:latin typeface="+mn-lt"/>
              </a:rPr>
              <a:t>Our tools for phage sequence analysis</a:t>
            </a:r>
          </a:p>
        </p:txBody>
      </p:sp>
      <p:cxnSp>
        <p:nvCxnSpPr>
          <p:cNvPr id="19" name="直接连接符 27">
            <a:extLst>
              <a:ext uri="{FF2B5EF4-FFF2-40B4-BE49-F238E27FC236}">
                <a16:creationId xmlns:a16="http://schemas.microsoft.com/office/drawing/2014/main" id="{B3695C4B-A322-D995-D3AC-0A0BCDE13A17}"/>
              </a:ext>
            </a:extLst>
          </p:cNvPr>
          <p:cNvCxnSpPr/>
          <p:nvPr/>
        </p:nvCxnSpPr>
        <p:spPr>
          <a:xfrm>
            <a:off x="328978" y="852694"/>
            <a:ext cx="6892465" cy="17921"/>
          </a:xfrm>
          <a:prstGeom prst="line">
            <a:avLst/>
          </a:prstGeom>
          <a:ln w="19050">
            <a:solidFill>
              <a:srgbClr val="7019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95201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4">
            <a:extLst>
              <a:ext uri="{FF2B5EF4-FFF2-40B4-BE49-F238E27FC236}">
                <a16:creationId xmlns:a16="http://schemas.microsoft.com/office/drawing/2014/main" id="{4D4677D2-D5AC-4CF9-9EED-2B89D0A1C2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6">
            <a:extLst>
              <a:ext uri="{FF2B5EF4-FFF2-40B4-BE49-F238E27FC236}">
                <a16:creationId xmlns:a16="http://schemas.microsoft.com/office/drawing/2014/main" id="{C6D54F7E-825A-4BBA-815F-35CCA8B977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80681"/>
            <a:ext cx="9144000" cy="2777318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4" descr="A group of people wearing masks&#10;&#10;Description automatically generated with medium confidence">
            <a:extLst>
              <a:ext uri="{FF2B5EF4-FFF2-40B4-BE49-F238E27FC236}">
                <a16:creationId xmlns:a16="http://schemas.microsoft.com/office/drawing/2014/main" id="{4B56FD91-905E-2C12-0448-985BAA16A4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20" y="1"/>
            <a:ext cx="9143980" cy="6858000"/>
          </a:xfrm>
          <a:custGeom>
            <a:avLst/>
            <a:gdLst/>
            <a:ahLst/>
            <a:cxnLst/>
            <a:rect l="l" t="t" r="r" b="b"/>
            <a:pathLst>
              <a:path w="12191999" h="6842601">
                <a:moveTo>
                  <a:pt x="0" y="0"/>
                </a:moveTo>
                <a:lnTo>
                  <a:pt x="12191999" y="0"/>
                </a:lnTo>
                <a:lnTo>
                  <a:pt x="12191999" y="6842601"/>
                </a:lnTo>
                <a:lnTo>
                  <a:pt x="10316981" y="6842601"/>
                </a:lnTo>
                <a:cubicBezTo>
                  <a:pt x="10312796" y="6835189"/>
                  <a:pt x="10163183" y="6730124"/>
                  <a:pt x="10158998" y="6722712"/>
                </a:cubicBezTo>
                <a:cubicBezTo>
                  <a:pt x="10120278" y="6678190"/>
                  <a:pt x="10156462" y="6716223"/>
                  <a:pt x="10090349" y="6671420"/>
                </a:cubicBezTo>
                <a:cubicBezTo>
                  <a:pt x="10043032" y="6655694"/>
                  <a:pt x="9995855" y="6551879"/>
                  <a:pt x="9955425" y="6498018"/>
                </a:cubicBezTo>
                <a:cubicBezTo>
                  <a:pt x="9939618" y="6480021"/>
                  <a:pt x="9915110" y="6461677"/>
                  <a:pt x="9891265" y="6454528"/>
                </a:cubicBezTo>
                <a:cubicBezTo>
                  <a:pt x="9868239" y="6464957"/>
                  <a:pt x="9865423" y="6431640"/>
                  <a:pt x="9848227" y="6426063"/>
                </a:cubicBezTo>
                <a:cubicBezTo>
                  <a:pt x="9838059" y="6433162"/>
                  <a:pt x="9815047" y="6410348"/>
                  <a:pt x="9812354" y="6399604"/>
                </a:cubicBezTo>
                <a:cubicBezTo>
                  <a:pt x="9825285" y="6377997"/>
                  <a:pt x="9725923" y="6372757"/>
                  <a:pt x="9725915" y="6356381"/>
                </a:cubicBezTo>
                <a:cubicBezTo>
                  <a:pt x="9696279" y="6348066"/>
                  <a:pt x="9591199" y="6354143"/>
                  <a:pt x="9575033" y="6325258"/>
                </a:cubicBezTo>
                <a:cubicBezTo>
                  <a:pt x="9516434" y="6303128"/>
                  <a:pt x="9441613" y="6276805"/>
                  <a:pt x="9415626" y="6271777"/>
                </a:cubicBezTo>
                <a:cubicBezTo>
                  <a:pt x="9378293" y="6313495"/>
                  <a:pt x="9281935" y="6171365"/>
                  <a:pt x="9171493" y="6150430"/>
                </a:cubicBezTo>
                <a:cubicBezTo>
                  <a:pt x="9155426" y="6152396"/>
                  <a:pt x="9147439" y="6151015"/>
                  <a:pt x="9146018" y="6139864"/>
                </a:cubicBezTo>
                <a:cubicBezTo>
                  <a:pt x="9112029" y="6132441"/>
                  <a:pt x="9087339" y="6101138"/>
                  <a:pt x="9059635" y="6109957"/>
                </a:cubicBezTo>
                <a:cubicBezTo>
                  <a:pt x="9024424" y="6092144"/>
                  <a:pt x="9043048" y="6078417"/>
                  <a:pt x="9010911" y="6064789"/>
                </a:cubicBezTo>
                <a:lnTo>
                  <a:pt x="8866811" y="6028191"/>
                </a:lnTo>
                <a:cubicBezTo>
                  <a:pt x="8846465" y="6021172"/>
                  <a:pt x="8825221" y="6000527"/>
                  <a:pt x="8804584" y="5994237"/>
                </a:cubicBezTo>
                <a:lnTo>
                  <a:pt x="8783071" y="5990448"/>
                </a:lnTo>
                <a:lnTo>
                  <a:pt x="8770456" y="5978060"/>
                </a:lnTo>
                <a:cubicBezTo>
                  <a:pt x="8764772" y="5975259"/>
                  <a:pt x="8757695" y="5974720"/>
                  <a:pt x="8748297" y="5978070"/>
                </a:cubicBezTo>
                <a:cubicBezTo>
                  <a:pt x="8730344" y="5973495"/>
                  <a:pt x="8679808" y="5955894"/>
                  <a:pt x="8662742" y="5950603"/>
                </a:cubicBezTo>
                <a:lnTo>
                  <a:pt x="8645902" y="5946326"/>
                </a:lnTo>
                <a:lnTo>
                  <a:pt x="8638176" y="5938358"/>
                </a:lnTo>
                <a:cubicBezTo>
                  <a:pt x="8625897" y="5932642"/>
                  <a:pt x="8594811" y="5922073"/>
                  <a:pt x="8572224" y="5912032"/>
                </a:cubicBezTo>
                <a:cubicBezTo>
                  <a:pt x="8553809" y="5897782"/>
                  <a:pt x="8529845" y="5886100"/>
                  <a:pt x="8502655" y="5878114"/>
                </a:cubicBezTo>
                <a:cubicBezTo>
                  <a:pt x="8496990" y="5883034"/>
                  <a:pt x="8489611" y="5872566"/>
                  <a:pt x="8485159" y="5869819"/>
                </a:cubicBezTo>
                <a:cubicBezTo>
                  <a:pt x="8483457" y="5873482"/>
                  <a:pt x="8471232" y="5872664"/>
                  <a:pt x="8468539" y="5868711"/>
                </a:cubicBezTo>
                <a:cubicBezTo>
                  <a:pt x="8389167" y="5836352"/>
                  <a:pt x="8421742" y="5881497"/>
                  <a:pt x="8379810" y="5849376"/>
                </a:cubicBezTo>
                <a:cubicBezTo>
                  <a:pt x="8371729" y="5846373"/>
                  <a:pt x="8364483" y="5846766"/>
                  <a:pt x="8357758" y="5848601"/>
                </a:cubicBezTo>
                <a:lnTo>
                  <a:pt x="8315264" y="5836192"/>
                </a:lnTo>
                <a:cubicBezTo>
                  <a:pt x="8299077" y="5829531"/>
                  <a:pt x="8281671" y="5824011"/>
                  <a:pt x="8263455" y="5819793"/>
                </a:cubicBezTo>
                <a:cubicBezTo>
                  <a:pt x="8257386" y="5826849"/>
                  <a:pt x="8245582" y="5813448"/>
                  <a:pt x="8239287" y="5810141"/>
                </a:cubicBezTo>
                <a:cubicBezTo>
                  <a:pt x="8237965" y="5815186"/>
                  <a:pt x="8222226" y="5815108"/>
                  <a:pt x="8217888" y="5810039"/>
                </a:cubicBezTo>
                <a:cubicBezTo>
                  <a:pt x="8109447" y="5773303"/>
                  <a:pt x="8161302" y="5831037"/>
                  <a:pt x="8100547" y="5791517"/>
                </a:cubicBezTo>
                <a:cubicBezTo>
                  <a:pt x="8089574" y="5788167"/>
                  <a:pt x="8080448" y="5789295"/>
                  <a:pt x="8072316" y="5792309"/>
                </a:cubicBezTo>
                <a:lnTo>
                  <a:pt x="8056967" y="5800648"/>
                </a:lnTo>
                <a:lnTo>
                  <a:pt x="8047885" y="5795270"/>
                </a:lnTo>
                <a:cubicBezTo>
                  <a:pt x="8010204" y="5788738"/>
                  <a:pt x="7996426" y="5797608"/>
                  <a:pt x="7977128" y="5783189"/>
                </a:cubicBezTo>
                <a:cubicBezTo>
                  <a:pt x="7943466" y="5775577"/>
                  <a:pt x="7904823" y="5770953"/>
                  <a:pt x="7874392" y="5763715"/>
                </a:cubicBezTo>
                <a:cubicBezTo>
                  <a:pt x="7860337" y="5743777"/>
                  <a:pt x="7817541" y="5748989"/>
                  <a:pt x="7794543" y="5739759"/>
                </a:cubicBezTo>
                <a:cubicBezTo>
                  <a:pt x="7784688" y="5731467"/>
                  <a:pt x="7776709" y="5729004"/>
                  <a:pt x="7763762" y="5734031"/>
                </a:cubicBezTo>
                <a:cubicBezTo>
                  <a:pt x="7718781" y="5694154"/>
                  <a:pt x="7732231" y="5727368"/>
                  <a:pt x="7685889" y="5707234"/>
                </a:cubicBezTo>
                <a:cubicBezTo>
                  <a:pt x="7646521" y="5687607"/>
                  <a:pt x="7600389" y="5671470"/>
                  <a:pt x="7566744" y="5634586"/>
                </a:cubicBezTo>
                <a:cubicBezTo>
                  <a:pt x="7561306" y="5624813"/>
                  <a:pt x="7543589" y="5618525"/>
                  <a:pt x="7527170" y="5620542"/>
                </a:cubicBezTo>
                <a:cubicBezTo>
                  <a:pt x="7524343" y="5620889"/>
                  <a:pt x="7521664" y="5621475"/>
                  <a:pt x="7519214" y="5622280"/>
                </a:cubicBezTo>
                <a:cubicBezTo>
                  <a:pt x="7500062" y="5596964"/>
                  <a:pt x="7480476" y="5604337"/>
                  <a:pt x="7473157" y="5588143"/>
                </a:cubicBezTo>
                <a:cubicBezTo>
                  <a:pt x="7433415" y="5574859"/>
                  <a:pt x="7395118" y="5582388"/>
                  <a:pt x="7388000" y="5568063"/>
                </a:cubicBezTo>
                <a:cubicBezTo>
                  <a:pt x="7366403" y="5564920"/>
                  <a:pt x="7332262" y="5573848"/>
                  <a:pt x="7320876" y="5557698"/>
                </a:cubicBezTo>
                <a:cubicBezTo>
                  <a:pt x="7314891" y="5568111"/>
                  <a:pt x="7299319" y="5544964"/>
                  <a:pt x="7284480" y="5549820"/>
                </a:cubicBezTo>
                <a:cubicBezTo>
                  <a:pt x="7273570" y="5554430"/>
                  <a:pt x="7266301" y="5548483"/>
                  <a:pt x="7256619" y="5546379"/>
                </a:cubicBezTo>
                <a:cubicBezTo>
                  <a:pt x="7242503" y="5549088"/>
                  <a:pt x="7202543" y="5533379"/>
                  <a:pt x="7193112" y="5525289"/>
                </a:cubicBezTo>
                <a:cubicBezTo>
                  <a:pt x="7172259" y="5499151"/>
                  <a:pt x="7108617" y="5505485"/>
                  <a:pt x="7090943" y="5485177"/>
                </a:cubicBezTo>
                <a:cubicBezTo>
                  <a:pt x="7083637" y="5481419"/>
                  <a:pt x="7076140" y="5479148"/>
                  <a:pt x="7068566" y="5477809"/>
                </a:cubicBezTo>
                <a:lnTo>
                  <a:pt x="7023035" y="5476595"/>
                </a:lnTo>
                <a:lnTo>
                  <a:pt x="7001197" y="5476163"/>
                </a:lnTo>
                <a:cubicBezTo>
                  <a:pt x="7016126" y="5454256"/>
                  <a:pt x="6943549" y="5466815"/>
                  <a:pt x="6967472" y="5451057"/>
                </a:cubicBezTo>
                <a:cubicBezTo>
                  <a:pt x="6931240" y="5443544"/>
                  <a:pt x="6920843" y="5429649"/>
                  <a:pt x="6883334" y="5418880"/>
                </a:cubicBezTo>
                <a:lnTo>
                  <a:pt x="6742417" y="5386446"/>
                </a:lnTo>
                <a:cubicBezTo>
                  <a:pt x="6690532" y="5366095"/>
                  <a:pt x="6665174" y="5364632"/>
                  <a:pt x="6618315" y="5353085"/>
                </a:cubicBezTo>
                <a:cubicBezTo>
                  <a:pt x="6581698" y="5304210"/>
                  <a:pt x="6547395" y="5315779"/>
                  <a:pt x="6521050" y="5283194"/>
                </a:cubicBezTo>
                <a:cubicBezTo>
                  <a:pt x="6469114" y="5268862"/>
                  <a:pt x="6472597" y="5253957"/>
                  <a:pt x="6414460" y="5253832"/>
                </a:cubicBezTo>
                <a:lnTo>
                  <a:pt x="6362535" y="5220502"/>
                </a:lnTo>
                <a:cubicBezTo>
                  <a:pt x="6350866" y="5213881"/>
                  <a:pt x="6347641" y="5215777"/>
                  <a:pt x="6344443" y="5214103"/>
                </a:cubicBezTo>
                <a:lnTo>
                  <a:pt x="6343344" y="5210454"/>
                </a:lnTo>
                <a:lnTo>
                  <a:pt x="6333344" y="5205307"/>
                </a:lnTo>
                <a:lnTo>
                  <a:pt x="6315602" y="5193288"/>
                </a:lnTo>
                <a:lnTo>
                  <a:pt x="6310442" y="5192802"/>
                </a:lnTo>
                <a:lnTo>
                  <a:pt x="6280815" y="5177420"/>
                </a:lnTo>
                <a:lnTo>
                  <a:pt x="6279533" y="5178045"/>
                </a:lnTo>
                <a:cubicBezTo>
                  <a:pt x="6275980" y="5179097"/>
                  <a:pt x="6272084" y="5179212"/>
                  <a:pt x="6267362" y="5177370"/>
                </a:cubicBezTo>
                <a:cubicBezTo>
                  <a:pt x="6261796" y="5192470"/>
                  <a:pt x="6259530" y="5180933"/>
                  <a:pt x="6246095" y="5174167"/>
                </a:cubicBezTo>
                <a:lnTo>
                  <a:pt x="6155252" y="5161201"/>
                </a:lnTo>
                <a:lnTo>
                  <a:pt x="6148525" y="5158442"/>
                </a:lnTo>
                <a:lnTo>
                  <a:pt x="6148187" y="5158573"/>
                </a:lnTo>
                <a:cubicBezTo>
                  <a:pt x="6146292" y="5158370"/>
                  <a:pt x="6143916" y="5157611"/>
                  <a:pt x="6140686" y="5156032"/>
                </a:cubicBezTo>
                <a:lnTo>
                  <a:pt x="6136260" y="5153413"/>
                </a:lnTo>
                <a:lnTo>
                  <a:pt x="6123208" y="5148061"/>
                </a:lnTo>
                <a:lnTo>
                  <a:pt x="6117367" y="5147451"/>
                </a:lnTo>
                <a:lnTo>
                  <a:pt x="5957305" y="5146062"/>
                </a:lnTo>
                <a:cubicBezTo>
                  <a:pt x="5920540" y="5140405"/>
                  <a:pt x="5887096" y="5142015"/>
                  <a:pt x="5857259" y="5132052"/>
                </a:cubicBezTo>
                <a:cubicBezTo>
                  <a:pt x="5843335" y="5135303"/>
                  <a:pt x="5830921" y="5135493"/>
                  <a:pt x="5821375" y="5125606"/>
                </a:cubicBezTo>
                <a:cubicBezTo>
                  <a:pt x="5786501" y="5122615"/>
                  <a:pt x="5775399" y="5132648"/>
                  <a:pt x="5755916" y="5120171"/>
                </a:cubicBezTo>
                <a:cubicBezTo>
                  <a:pt x="5732132" y="5135438"/>
                  <a:pt x="5732735" y="5128211"/>
                  <a:pt x="5725007" y="5121437"/>
                </a:cubicBezTo>
                <a:lnTo>
                  <a:pt x="5723810" y="5120848"/>
                </a:lnTo>
                <a:lnTo>
                  <a:pt x="5720531" y="5123048"/>
                </a:lnTo>
                <a:lnTo>
                  <a:pt x="5714794" y="5123371"/>
                </a:lnTo>
                <a:lnTo>
                  <a:pt x="5700141" y="5120131"/>
                </a:lnTo>
                <a:lnTo>
                  <a:pt x="5694799" y="5118234"/>
                </a:lnTo>
                <a:cubicBezTo>
                  <a:pt x="5691058" y="5117179"/>
                  <a:pt x="5688491" y="5116804"/>
                  <a:pt x="5686627" y="5116903"/>
                </a:cubicBezTo>
                <a:lnTo>
                  <a:pt x="5686371" y="5117086"/>
                </a:lnTo>
                <a:lnTo>
                  <a:pt x="5678818" y="5115416"/>
                </a:lnTo>
                <a:cubicBezTo>
                  <a:pt x="5666199" y="5112102"/>
                  <a:pt x="5654035" y="5108410"/>
                  <a:pt x="5642547" y="5104511"/>
                </a:cubicBezTo>
                <a:cubicBezTo>
                  <a:pt x="5629444" y="5114945"/>
                  <a:pt x="5588783" y="5093343"/>
                  <a:pt x="5587979" y="5116963"/>
                </a:cubicBezTo>
                <a:cubicBezTo>
                  <a:pt x="5572317" y="5112380"/>
                  <a:pt x="5564904" y="5101292"/>
                  <a:pt x="5566635" y="5117158"/>
                </a:cubicBezTo>
                <a:cubicBezTo>
                  <a:pt x="5561375" y="5116079"/>
                  <a:pt x="5557787" y="5116811"/>
                  <a:pt x="5554952" y="5118417"/>
                </a:cubicBezTo>
                <a:lnTo>
                  <a:pt x="5554039" y="5119241"/>
                </a:lnTo>
                <a:lnTo>
                  <a:pt x="5514253" y="5109018"/>
                </a:lnTo>
                <a:lnTo>
                  <a:pt x="5492156" y="5099904"/>
                </a:lnTo>
                <a:lnTo>
                  <a:pt x="5480446" y="5096385"/>
                </a:lnTo>
                <a:lnTo>
                  <a:pt x="5477744" y="5092939"/>
                </a:lnTo>
                <a:cubicBezTo>
                  <a:pt x="5474490" y="5090581"/>
                  <a:pt x="5469391" y="5088951"/>
                  <a:pt x="5460150" y="5088988"/>
                </a:cubicBezTo>
                <a:lnTo>
                  <a:pt x="5457901" y="5089459"/>
                </a:lnTo>
                <a:lnTo>
                  <a:pt x="5444243" y="5082761"/>
                </a:lnTo>
                <a:cubicBezTo>
                  <a:pt x="5439993" y="5080007"/>
                  <a:pt x="5436418" y="5076805"/>
                  <a:pt x="5433825" y="5072992"/>
                </a:cubicBezTo>
                <a:cubicBezTo>
                  <a:pt x="5379442" y="5082090"/>
                  <a:pt x="5336110" y="5058382"/>
                  <a:pt x="5280996" y="5052402"/>
                </a:cubicBezTo>
                <a:cubicBezTo>
                  <a:pt x="5250806" y="5043777"/>
                  <a:pt x="5168599" y="5048109"/>
                  <a:pt x="5161582" y="5019668"/>
                </a:cubicBezTo>
                <a:cubicBezTo>
                  <a:pt x="5121870" y="5011383"/>
                  <a:pt x="5095637" y="5009222"/>
                  <a:pt x="5042717" y="5002692"/>
                </a:cubicBezTo>
                <a:cubicBezTo>
                  <a:pt x="4991136" y="4972487"/>
                  <a:pt x="4902282" y="4979360"/>
                  <a:pt x="4840514" y="4959306"/>
                </a:cubicBezTo>
                <a:cubicBezTo>
                  <a:pt x="4799904" y="4976415"/>
                  <a:pt x="4824087" y="4958371"/>
                  <a:pt x="4786778" y="4956661"/>
                </a:cubicBezTo>
                <a:cubicBezTo>
                  <a:pt x="4801901" y="4937231"/>
                  <a:pt x="4739845" y="4961208"/>
                  <a:pt x="4743741" y="4937104"/>
                </a:cubicBezTo>
                <a:cubicBezTo>
                  <a:pt x="4736829" y="4937557"/>
                  <a:pt x="4730010" y="4938753"/>
                  <a:pt x="4723136" y="4940138"/>
                </a:cubicBezTo>
                <a:lnTo>
                  <a:pt x="4719535" y="4940850"/>
                </a:lnTo>
                <a:lnTo>
                  <a:pt x="4706143" y="4939586"/>
                </a:lnTo>
                <a:lnTo>
                  <a:pt x="4701098" y="4944372"/>
                </a:lnTo>
                <a:lnTo>
                  <a:pt x="4680034" y="4946157"/>
                </a:lnTo>
                <a:cubicBezTo>
                  <a:pt x="4672339" y="4946029"/>
                  <a:pt x="4664292" y="4944964"/>
                  <a:pt x="4655740" y="4942396"/>
                </a:cubicBezTo>
                <a:cubicBezTo>
                  <a:pt x="4636359" y="4929384"/>
                  <a:pt x="4599700" y="4935346"/>
                  <a:pt x="4569298" y="4929596"/>
                </a:cubicBezTo>
                <a:lnTo>
                  <a:pt x="4555977" y="4924356"/>
                </a:lnTo>
                <a:lnTo>
                  <a:pt x="4508949" y="4921648"/>
                </a:lnTo>
                <a:cubicBezTo>
                  <a:pt x="4495668" y="4920437"/>
                  <a:pt x="4482007" y="4918694"/>
                  <a:pt x="4467838" y="4915993"/>
                </a:cubicBezTo>
                <a:lnTo>
                  <a:pt x="4441948" y="4909300"/>
                </a:lnTo>
                <a:lnTo>
                  <a:pt x="4394719" y="4901820"/>
                </a:lnTo>
                <a:lnTo>
                  <a:pt x="4356810" y="4905146"/>
                </a:lnTo>
                <a:lnTo>
                  <a:pt x="4222144" y="4909117"/>
                </a:lnTo>
                <a:cubicBezTo>
                  <a:pt x="4202488" y="4913903"/>
                  <a:pt x="4184742" y="4933491"/>
                  <a:pt x="4160481" y="4923474"/>
                </a:cubicBezTo>
                <a:cubicBezTo>
                  <a:pt x="4165854" y="4934564"/>
                  <a:pt x="4131661" y="4919946"/>
                  <a:pt x="4124879" y="4929303"/>
                </a:cubicBezTo>
                <a:cubicBezTo>
                  <a:pt x="4120895" y="4937086"/>
                  <a:pt x="4109593" y="4934464"/>
                  <a:pt x="4100114" y="4936007"/>
                </a:cubicBezTo>
                <a:cubicBezTo>
                  <a:pt x="4091835" y="4943256"/>
                  <a:pt x="4045978" y="4943549"/>
                  <a:pt x="4030957" y="4939826"/>
                </a:cubicBezTo>
                <a:cubicBezTo>
                  <a:pt x="3989825" y="4924453"/>
                  <a:pt x="3946860" y="4952050"/>
                  <a:pt x="3913764" y="4940618"/>
                </a:cubicBezTo>
                <a:cubicBezTo>
                  <a:pt x="3904534" y="4939906"/>
                  <a:pt x="3896577" y="4940543"/>
                  <a:pt x="3889457" y="4942017"/>
                </a:cubicBezTo>
                <a:lnTo>
                  <a:pt x="3871115" y="4948115"/>
                </a:lnTo>
                <a:lnTo>
                  <a:pt x="3869086" y="4953796"/>
                </a:lnTo>
                <a:lnTo>
                  <a:pt x="3856124" y="4955351"/>
                </a:lnTo>
                <a:lnTo>
                  <a:pt x="3835967" y="4964002"/>
                </a:lnTo>
                <a:cubicBezTo>
                  <a:pt x="3826465" y="4939857"/>
                  <a:pt x="3782586" y="4975947"/>
                  <a:pt x="3785910" y="4953998"/>
                </a:cubicBezTo>
                <a:cubicBezTo>
                  <a:pt x="3750785" y="4960085"/>
                  <a:pt x="3699033" y="4941571"/>
                  <a:pt x="3671085" y="4966563"/>
                </a:cubicBezTo>
                <a:cubicBezTo>
                  <a:pt x="3621255" y="4971431"/>
                  <a:pt x="3562637" y="4982991"/>
                  <a:pt x="3486928" y="4983204"/>
                </a:cubicBezTo>
                <a:cubicBezTo>
                  <a:pt x="3446030" y="4983424"/>
                  <a:pt x="3343460" y="4965124"/>
                  <a:pt x="3280956" y="4963864"/>
                </a:cubicBezTo>
                <a:cubicBezTo>
                  <a:pt x="3227193" y="4969510"/>
                  <a:pt x="3256481" y="4962609"/>
                  <a:pt x="3211563" y="4982704"/>
                </a:cubicBezTo>
                <a:cubicBezTo>
                  <a:pt x="3207119" y="4979549"/>
                  <a:pt x="3170070" y="4977192"/>
                  <a:pt x="3164681" y="4975408"/>
                </a:cubicBezTo>
                <a:lnTo>
                  <a:pt x="3127171" y="4968229"/>
                </a:lnTo>
                <a:lnTo>
                  <a:pt x="3096889" y="4965619"/>
                </a:lnTo>
                <a:cubicBezTo>
                  <a:pt x="3088441" y="4967572"/>
                  <a:pt x="3082883" y="4967054"/>
                  <a:pt x="3078620" y="4965444"/>
                </a:cubicBezTo>
                <a:lnTo>
                  <a:pt x="3074275" y="4962670"/>
                </a:lnTo>
                <a:lnTo>
                  <a:pt x="3036436" y="4957455"/>
                </a:lnTo>
                <a:lnTo>
                  <a:pt x="3031995" y="4958829"/>
                </a:lnTo>
                <a:lnTo>
                  <a:pt x="2994028" y="4956800"/>
                </a:lnTo>
                <a:cubicBezTo>
                  <a:pt x="2992299" y="4958944"/>
                  <a:pt x="2989407" y="4960397"/>
                  <a:pt x="2984001" y="4960444"/>
                </a:cubicBezTo>
                <a:cubicBezTo>
                  <a:pt x="2994191" y="4975446"/>
                  <a:pt x="2981386" y="4966249"/>
                  <a:pt x="2964542" y="4965062"/>
                </a:cubicBezTo>
                <a:cubicBezTo>
                  <a:pt x="2976613" y="4988096"/>
                  <a:pt x="2927627" y="4975618"/>
                  <a:pt x="2921274" y="4988440"/>
                </a:cubicBezTo>
                <a:cubicBezTo>
                  <a:pt x="2908629" y="4987050"/>
                  <a:pt x="2895476" y="4985998"/>
                  <a:pt x="2882111" y="4985411"/>
                </a:cubicBezTo>
                <a:lnTo>
                  <a:pt x="2874282" y="4985361"/>
                </a:lnTo>
                <a:cubicBezTo>
                  <a:pt x="2874237" y="4985437"/>
                  <a:pt x="2874193" y="4985514"/>
                  <a:pt x="2874147" y="4985591"/>
                </a:cubicBezTo>
                <a:cubicBezTo>
                  <a:pt x="2872492" y="4986074"/>
                  <a:pt x="2869935" y="4986243"/>
                  <a:pt x="2865932" y="4985999"/>
                </a:cubicBezTo>
                <a:lnTo>
                  <a:pt x="2860008" y="4985269"/>
                </a:lnTo>
                <a:lnTo>
                  <a:pt x="2844819" y="4985172"/>
                </a:lnTo>
                <a:lnTo>
                  <a:pt x="2839735" y="4986676"/>
                </a:lnTo>
                <a:lnTo>
                  <a:pt x="2837922" y="4989488"/>
                </a:lnTo>
                <a:lnTo>
                  <a:pt x="2836507" y="4989165"/>
                </a:lnTo>
                <a:cubicBezTo>
                  <a:pt x="2825749" y="4984209"/>
                  <a:pt x="2822382" y="4977089"/>
                  <a:pt x="2808859" y="4996804"/>
                </a:cubicBezTo>
                <a:cubicBezTo>
                  <a:pt x="2784233" y="4988767"/>
                  <a:pt x="2779499" y="5000786"/>
                  <a:pt x="2745907" y="5005126"/>
                </a:cubicBezTo>
                <a:cubicBezTo>
                  <a:pt x="2731796" y="4997536"/>
                  <a:pt x="2720518" y="5000295"/>
                  <a:pt x="2709519" y="5006333"/>
                </a:cubicBezTo>
                <a:cubicBezTo>
                  <a:pt x="2676766" y="5002878"/>
                  <a:pt x="2646981" y="5011377"/>
                  <a:pt x="2610212" y="5013529"/>
                </a:cubicBezTo>
                <a:cubicBezTo>
                  <a:pt x="2570359" y="5003730"/>
                  <a:pt x="2550109" y="5021491"/>
                  <a:pt x="2510814" y="5023713"/>
                </a:cubicBezTo>
                <a:cubicBezTo>
                  <a:pt x="2476639" y="5006722"/>
                  <a:pt x="2482834" y="5038639"/>
                  <a:pt x="2462736" y="5045398"/>
                </a:cubicBezTo>
                <a:lnTo>
                  <a:pt x="2457050" y="5046022"/>
                </a:lnTo>
                <a:lnTo>
                  <a:pt x="2442184" y="5043549"/>
                </a:lnTo>
                <a:lnTo>
                  <a:pt x="2436703" y="5041929"/>
                </a:lnTo>
                <a:cubicBezTo>
                  <a:pt x="2432888" y="5041072"/>
                  <a:pt x="2430299" y="5040830"/>
                  <a:pt x="2428451" y="5041027"/>
                </a:cubicBezTo>
                <a:lnTo>
                  <a:pt x="2420551" y="5039949"/>
                </a:lnTo>
                <a:cubicBezTo>
                  <a:pt x="2407700" y="5037296"/>
                  <a:pt x="2395274" y="5034239"/>
                  <a:pt x="2383501" y="5030941"/>
                </a:cubicBezTo>
                <a:cubicBezTo>
                  <a:pt x="2362992" y="5032521"/>
                  <a:pt x="2317884" y="5047662"/>
                  <a:pt x="2297493" y="5049431"/>
                </a:cubicBezTo>
                <a:lnTo>
                  <a:pt x="2261156" y="5041558"/>
                </a:lnTo>
                <a:lnTo>
                  <a:pt x="2200581" y="5024964"/>
                </a:lnTo>
                <a:lnTo>
                  <a:pt x="2198380" y="5025550"/>
                </a:lnTo>
                <a:lnTo>
                  <a:pt x="2116066" y="5019568"/>
                </a:lnTo>
                <a:cubicBezTo>
                  <a:pt x="2111600" y="5017036"/>
                  <a:pt x="2059664" y="5006071"/>
                  <a:pt x="2056754" y="5002394"/>
                </a:cubicBezTo>
                <a:cubicBezTo>
                  <a:pt x="2003393" y="5014336"/>
                  <a:pt x="1998298" y="5008800"/>
                  <a:pt x="1942916" y="5005703"/>
                </a:cubicBezTo>
                <a:cubicBezTo>
                  <a:pt x="1882138" y="4994708"/>
                  <a:pt x="1836966" y="4976630"/>
                  <a:pt x="1796717" y="4970423"/>
                </a:cubicBezTo>
                <a:cubicBezTo>
                  <a:pt x="1724075" y="4959337"/>
                  <a:pt x="1636218" y="4936339"/>
                  <a:pt x="1583222" y="4931235"/>
                </a:cubicBezTo>
                <a:cubicBezTo>
                  <a:pt x="1544265" y="4950469"/>
                  <a:pt x="1556109" y="4927628"/>
                  <a:pt x="1518821" y="4927872"/>
                </a:cubicBezTo>
                <a:cubicBezTo>
                  <a:pt x="1497291" y="4925112"/>
                  <a:pt x="1483221" y="4916728"/>
                  <a:pt x="1471837" y="4914678"/>
                </a:cubicBezTo>
                <a:lnTo>
                  <a:pt x="1450515" y="4915578"/>
                </a:lnTo>
                <a:lnTo>
                  <a:pt x="1437078" y="4915016"/>
                </a:lnTo>
                <a:lnTo>
                  <a:pt x="1432462" y="4920065"/>
                </a:lnTo>
                <a:lnTo>
                  <a:pt x="1411645" y="4922952"/>
                </a:lnTo>
                <a:cubicBezTo>
                  <a:pt x="1384856" y="4920079"/>
                  <a:pt x="1306656" y="4907389"/>
                  <a:pt x="1271729" y="4902828"/>
                </a:cubicBezTo>
                <a:cubicBezTo>
                  <a:pt x="1258697" y="4896954"/>
                  <a:pt x="1213546" y="4890036"/>
                  <a:pt x="1202076" y="4895589"/>
                </a:cubicBezTo>
                <a:cubicBezTo>
                  <a:pt x="1192059" y="4895561"/>
                  <a:pt x="1182171" y="4891311"/>
                  <a:pt x="1174670" y="4898040"/>
                </a:cubicBezTo>
                <a:cubicBezTo>
                  <a:pt x="1163701" y="4905820"/>
                  <a:pt x="1136874" y="4886643"/>
                  <a:pt x="1137035" y="4897965"/>
                </a:cubicBezTo>
                <a:cubicBezTo>
                  <a:pt x="1117838" y="4884693"/>
                  <a:pt x="1091386" y="4900421"/>
                  <a:pt x="1069882" y="4901859"/>
                </a:cubicBezTo>
                <a:cubicBezTo>
                  <a:pt x="1055589" y="4889467"/>
                  <a:pt x="1024570" y="4904705"/>
                  <a:pt x="980935" y="4900090"/>
                </a:cubicBezTo>
                <a:cubicBezTo>
                  <a:pt x="947614" y="4895538"/>
                  <a:pt x="913224" y="4886405"/>
                  <a:pt x="869960" y="4874547"/>
                </a:cubicBezTo>
                <a:cubicBezTo>
                  <a:pt x="819114" y="4845820"/>
                  <a:pt x="768074" y="4839770"/>
                  <a:pt x="721345" y="4828937"/>
                </a:cubicBezTo>
                <a:cubicBezTo>
                  <a:pt x="667944" y="4819060"/>
                  <a:pt x="698286" y="4848426"/>
                  <a:pt x="635428" y="4819153"/>
                </a:cubicBezTo>
                <a:cubicBezTo>
                  <a:pt x="626286" y="4826707"/>
                  <a:pt x="617638" y="4825980"/>
                  <a:pt x="604106" y="4819994"/>
                </a:cubicBezTo>
                <a:cubicBezTo>
                  <a:pt x="583276" y="4822237"/>
                  <a:pt x="539859" y="4835097"/>
                  <a:pt x="510451" y="4832608"/>
                </a:cubicBezTo>
                <a:cubicBezTo>
                  <a:pt x="489781" y="4829929"/>
                  <a:pt x="443867" y="4807857"/>
                  <a:pt x="427656" y="4805062"/>
                </a:cubicBezTo>
                <a:cubicBezTo>
                  <a:pt x="424088" y="4806479"/>
                  <a:pt x="419580" y="4809736"/>
                  <a:pt x="413184" y="4815837"/>
                </a:cubicBezTo>
                <a:cubicBezTo>
                  <a:pt x="387673" y="4805882"/>
                  <a:pt x="379855" y="4817328"/>
                  <a:pt x="341772" y="4818825"/>
                </a:cubicBezTo>
                <a:cubicBezTo>
                  <a:pt x="327795" y="4810179"/>
                  <a:pt x="314729" y="4811964"/>
                  <a:pt x="301266" y="4817000"/>
                </a:cubicBezTo>
                <a:cubicBezTo>
                  <a:pt x="265781" y="4810886"/>
                  <a:pt x="231017" y="4816794"/>
                  <a:pt x="189886" y="4815871"/>
                </a:cubicBezTo>
                <a:cubicBezTo>
                  <a:pt x="147910" y="4802917"/>
                  <a:pt x="121702" y="4818738"/>
                  <a:pt x="77762" y="4817675"/>
                </a:cubicBezTo>
                <a:cubicBezTo>
                  <a:pt x="38733" y="4795315"/>
                  <a:pt x="44308" y="4840244"/>
                  <a:pt x="8164" y="4835320"/>
                </a:cubicBezTo>
                <a:lnTo>
                  <a:pt x="0" y="4832771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2719861-D986-0D40-A827-FB0CA594E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863" y="5234320"/>
            <a:ext cx="5198489" cy="75221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100" b="1">
                <a:solidFill>
                  <a:schemeClr val="tx1">
                    <a:lumMod val="85000"/>
                    <a:lumOff val="15000"/>
                  </a:schemeClr>
                </a:solidFill>
              </a:rPr>
              <a:t>Acknowledgement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608CD1D-4857-8A4F-B4A8-7414C2FA0C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9864" y="6059086"/>
            <a:ext cx="5198489" cy="34972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1400" b="1">
                <a:solidFill>
                  <a:schemeClr val="tx1">
                    <a:lumMod val="85000"/>
                    <a:lumOff val="15000"/>
                  </a:schemeClr>
                </a:solidFill>
              </a:rPr>
              <a:t>Funding: HKIDS, GRF, ITF, and City University of Hong Kong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20B8EBC-70AB-9718-37F6-22B23BA43F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FDA5E-6C12-4BB4-9E17-838C360467A1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8968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8F5D44-6586-8240-A814-7BE714FC5E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FDA5E-6C12-4BB4-9E17-838C360467A1}" type="slidenum">
              <a:rPr lang="zh-CN" altLang="en-US" smtClean="0"/>
              <a:t>44</a:t>
            </a:fld>
            <a:endParaRPr lang="zh-CN" alt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B2043791-2F40-214A-9236-2BF1C146FA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44992" y="1213325"/>
            <a:ext cx="2524134" cy="41371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FD9BACA-307F-AD40-933A-E1F22B672733}"/>
              </a:ext>
            </a:extLst>
          </p:cNvPr>
          <p:cNvSpPr/>
          <p:nvPr/>
        </p:nvSpPr>
        <p:spPr>
          <a:xfrm>
            <a:off x="4554199" y="1385345"/>
            <a:ext cx="33348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accent5">
                    <a:lumMod val="50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Questions?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FC39DEB-F2C7-E34A-8DDD-8BE3C2DDBE52}"/>
              </a:ext>
            </a:extLst>
          </p:cNvPr>
          <p:cNvSpPr/>
          <p:nvPr/>
        </p:nvSpPr>
        <p:spPr>
          <a:xfrm>
            <a:off x="1020727" y="5360995"/>
            <a:ext cx="31726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HK" i="1" dirty="0">
                <a:solidFill>
                  <a:srgbClr val="40749C"/>
                </a:solidFill>
                <a:latin typeface="FranklinGothic-BookItalic"/>
              </a:rPr>
              <a:t>Hong Kong Science Museum</a:t>
            </a:r>
            <a:endParaRPr lang="en-HK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0A03A7-1BDC-3E40-B399-2A632F6CF72D}"/>
              </a:ext>
            </a:extLst>
          </p:cNvPr>
          <p:cNvSpPr txBox="1"/>
          <p:nvPr/>
        </p:nvSpPr>
        <p:spPr>
          <a:xfrm>
            <a:off x="3973330" y="3686181"/>
            <a:ext cx="49692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For more information, please visit the lab website: </a:t>
            </a:r>
          </a:p>
          <a:p>
            <a:r>
              <a:rPr lang="en-US" dirty="0"/>
              <a:t>https://</a:t>
            </a:r>
            <a:r>
              <a:rPr lang="en-US" dirty="0" err="1"/>
              <a:t>yannisun.github.io</a:t>
            </a:r>
            <a:r>
              <a:rPr lang="en-US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16257504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568589" y="525737"/>
            <a:ext cx="646106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rgbClr val="701944"/>
                </a:solidFill>
              </a:rPr>
              <a:t>Viral haplotype characterization using TGS</a:t>
            </a:r>
            <a:endParaRPr lang="zh-CN" altLang="en-US" sz="2800" b="1" dirty="0">
              <a:solidFill>
                <a:srgbClr val="701944"/>
              </a:solidFill>
            </a:endParaRPr>
          </a:p>
        </p:txBody>
      </p:sp>
      <p:cxnSp>
        <p:nvCxnSpPr>
          <p:cNvPr id="28" name="直接连接符 27"/>
          <p:cNvCxnSpPr/>
          <p:nvPr/>
        </p:nvCxnSpPr>
        <p:spPr>
          <a:xfrm>
            <a:off x="630560" y="1011115"/>
            <a:ext cx="6892465" cy="17921"/>
          </a:xfrm>
          <a:prstGeom prst="line">
            <a:avLst/>
          </a:prstGeom>
          <a:ln w="19050">
            <a:solidFill>
              <a:srgbClr val="7019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灯片编号占位符 2"/>
          <p:cNvSpPr txBox="1">
            <a:spLocks/>
          </p:cNvSpPr>
          <p:nvPr/>
        </p:nvSpPr>
        <p:spPr>
          <a:xfrm>
            <a:off x="7945596" y="622925"/>
            <a:ext cx="31840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dirty="0">
                <a:solidFill>
                  <a:schemeClr val="bg1"/>
                </a:solidFill>
              </a:rPr>
              <a:t>4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  <p:cxnSp>
        <p:nvCxnSpPr>
          <p:cNvPr id="32" name="直接连接符 31"/>
          <p:cNvCxnSpPr/>
          <p:nvPr/>
        </p:nvCxnSpPr>
        <p:spPr>
          <a:xfrm>
            <a:off x="8023799" y="928030"/>
            <a:ext cx="16273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8023799" y="970129"/>
            <a:ext cx="16273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2" name="组合 91">
            <a:extLst>
              <a:ext uri="{FF2B5EF4-FFF2-40B4-BE49-F238E27FC236}">
                <a16:creationId xmlns:a16="http://schemas.microsoft.com/office/drawing/2014/main" id="{6F718922-7352-0F43-8632-AFFFC47AE253}"/>
              </a:ext>
            </a:extLst>
          </p:cNvPr>
          <p:cNvGrpSpPr/>
          <p:nvPr/>
        </p:nvGrpSpPr>
        <p:grpSpPr>
          <a:xfrm>
            <a:off x="6966454" y="2320122"/>
            <a:ext cx="1636305" cy="1994246"/>
            <a:chOff x="6900314" y="2543755"/>
            <a:chExt cx="1636305" cy="1994246"/>
          </a:xfrm>
        </p:grpSpPr>
        <p:sp>
          <p:nvSpPr>
            <p:cNvPr id="25" name="文本框 24"/>
            <p:cNvSpPr txBox="1"/>
            <p:nvPr/>
          </p:nvSpPr>
          <p:spPr>
            <a:xfrm>
              <a:off x="7054223" y="4014781"/>
              <a:ext cx="125181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/>
                <a:t>Viral Genomes</a:t>
              </a:r>
            </a:p>
            <a:p>
              <a:pPr algn="ctr"/>
              <a:r>
                <a:rPr lang="en-US" altLang="zh-CN" sz="1400" dirty="0"/>
                <a:t>(haplotypes)</a:t>
              </a:r>
              <a:endParaRPr lang="zh-CN" altLang="en-US" sz="1400" dirty="0"/>
            </a:p>
          </p:txBody>
        </p: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C0ACE9CE-A6F3-9E45-A6B4-054FCCD1CE54}"/>
                </a:ext>
              </a:extLst>
            </p:cNvPr>
            <p:cNvSpPr txBox="1"/>
            <p:nvPr/>
          </p:nvSpPr>
          <p:spPr>
            <a:xfrm>
              <a:off x="6981263" y="2543755"/>
              <a:ext cx="143872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200" dirty="0"/>
                <a:t>…A</a:t>
              </a:r>
              <a:r>
                <a:rPr kumimoji="1" lang="en-US" altLang="zh-CN" sz="1200" b="1" dirty="0">
                  <a:solidFill>
                    <a:schemeClr val="accent1">
                      <a:lumMod val="75000"/>
                    </a:schemeClr>
                  </a:solidFill>
                </a:rPr>
                <a:t>C</a:t>
              </a:r>
              <a:r>
                <a:rPr kumimoji="1" lang="en-US" altLang="zh-CN" sz="1200" dirty="0"/>
                <a:t>GTCGTA</a:t>
              </a:r>
              <a:r>
                <a:rPr kumimoji="1" lang="en-US" altLang="zh-CN" sz="1200" b="1" dirty="0">
                  <a:solidFill>
                    <a:schemeClr val="accent1">
                      <a:lumMod val="75000"/>
                    </a:schemeClr>
                  </a:solidFill>
                </a:rPr>
                <a:t>T</a:t>
              </a:r>
              <a:r>
                <a:rPr kumimoji="1" lang="en-US" altLang="zh-CN" sz="1200" dirty="0"/>
                <a:t>CGA...</a:t>
              </a:r>
            </a:p>
            <a:p>
              <a:r>
                <a:rPr kumimoji="1" lang="en-US" altLang="zh-CN" sz="1200" dirty="0"/>
                <a:t>…A</a:t>
              </a:r>
              <a:r>
                <a:rPr kumimoji="1" lang="en-US" altLang="zh-CN" sz="12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T</a:t>
              </a:r>
              <a:r>
                <a:rPr kumimoji="1" lang="en-US" altLang="zh-CN" sz="1200" dirty="0"/>
                <a:t>G</a:t>
              </a:r>
              <a:r>
                <a:rPr kumimoji="1" lang="en-US" altLang="zh-CN" sz="1200" b="1" dirty="0">
                  <a:solidFill>
                    <a:schemeClr val="accent2">
                      <a:lumMod val="75000"/>
                    </a:schemeClr>
                  </a:solidFill>
                </a:rPr>
                <a:t>G</a:t>
              </a:r>
              <a:r>
                <a:rPr kumimoji="1" lang="en-US" altLang="zh-CN" sz="1200" dirty="0"/>
                <a:t>CG</a:t>
              </a:r>
              <a:r>
                <a:rPr kumimoji="1" lang="en-US" altLang="zh-CN" sz="1200" b="1" dirty="0">
                  <a:solidFill>
                    <a:schemeClr val="accent2">
                      <a:lumMod val="75000"/>
                    </a:schemeClr>
                  </a:solidFill>
                </a:rPr>
                <a:t>C</a:t>
              </a:r>
              <a:r>
                <a:rPr kumimoji="1" lang="en-US" altLang="zh-CN" sz="1200" dirty="0"/>
                <a:t>ACCGA…</a:t>
              </a:r>
            </a:p>
            <a:p>
              <a:r>
                <a:rPr kumimoji="1" lang="en-US" altLang="zh-CN" sz="1200" dirty="0"/>
                <a:t>…ATGT</a:t>
              </a:r>
              <a:r>
                <a:rPr kumimoji="1" lang="en-US" altLang="zh-CN" sz="1200" b="1" dirty="0">
                  <a:solidFill>
                    <a:srgbClr val="00B050"/>
                  </a:solidFill>
                </a:rPr>
                <a:t>T</a:t>
              </a:r>
              <a:r>
                <a:rPr kumimoji="1" lang="en-US" altLang="zh-CN" sz="1200" dirty="0"/>
                <a:t>GTACC</a:t>
              </a:r>
              <a:r>
                <a:rPr kumimoji="1" lang="en-US" altLang="zh-CN" sz="1200" b="1" dirty="0">
                  <a:solidFill>
                    <a:srgbClr val="00B050"/>
                  </a:solidFill>
                </a:rPr>
                <a:t>A</a:t>
              </a:r>
              <a:r>
                <a:rPr kumimoji="1" lang="en-US" altLang="zh-CN" sz="1200" dirty="0"/>
                <a:t>A…</a:t>
              </a:r>
              <a:endParaRPr kumimoji="1" lang="zh-CN" altLang="en-US" sz="1200" dirty="0"/>
            </a:p>
          </p:txBody>
        </p:sp>
        <p:sp>
          <p:nvSpPr>
            <p:cNvPr id="85" name="任意形状 84">
              <a:extLst>
                <a:ext uri="{FF2B5EF4-FFF2-40B4-BE49-F238E27FC236}">
                  <a16:creationId xmlns:a16="http://schemas.microsoft.com/office/drawing/2014/main" id="{CB96CDC6-06D3-DF49-A6C9-C97E15ACF78B}"/>
                </a:ext>
              </a:extLst>
            </p:cNvPr>
            <p:cNvSpPr/>
            <p:nvPr/>
          </p:nvSpPr>
          <p:spPr>
            <a:xfrm rot="20241952">
              <a:off x="6900314" y="3026130"/>
              <a:ext cx="1506220" cy="547259"/>
            </a:xfrm>
            <a:custGeom>
              <a:avLst/>
              <a:gdLst>
                <a:gd name="connsiteX0" fmla="*/ 0 w 1270000"/>
                <a:gd name="connsiteY0" fmla="*/ 136934 h 589618"/>
                <a:gd name="connsiteX1" fmla="*/ 264160 w 1270000"/>
                <a:gd name="connsiteY1" fmla="*/ 4854 h 589618"/>
                <a:gd name="connsiteX2" fmla="*/ 325120 w 1270000"/>
                <a:gd name="connsiteY2" fmla="*/ 289334 h 589618"/>
                <a:gd name="connsiteX3" fmla="*/ 741680 w 1270000"/>
                <a:gd name="connsiteY3" fmla="*/ 167414 h 589618"/>
                <a:gd name="connsiteX4" fmla="*/ 721360 w 1270000"/>
                <a:gd name="connsiteY4" fmla="*/ 451894 h 589618"/>
                <a:gd name="connsiteX5" fmla="*/ 1056640 w 1270000"/>
                <a:gd name="connsiteY5" fmla="*/ 350294 h 589618"/>
                <a:gd name="connsiteX6" fmla="*/ 1097280 w 1270000"/>
                <a:gd name="connsiteY6" fmla="*/ 573814 h 589618"/>
                <a:gd name="connsiteX7" fmla="*/ 1270000 w 1270000"/>
                <a:gd name="connsiteY7" fmla="*/ 553494 h 589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70000" h="589618">
                  <a:moveTo>
                    <a:pt x="0" y="136934"/>
                  </a:moveTo>
                  <a:cubicBezTo>
                    <a:pt x="104986" y="58194"/>
                    <a:pt x="209973" y="-20546"/>
                    <a:pt x="264160" y="4854"/>
                  </a:cubicBezTo>
                  <a:cubicBezTo>
                    <a:pt x="318347" y="30254"/>
                    <a:pt x="245533" y="262241"/>
                    <a:pt x="325120" y="289334"/>
                  </a:cubicBezTo>
                  <a:cubicBezTo>
                    <a:pt x="404707" y="316427"/>
                    <a:pt x="675640" y="140321"/>
                    <a:pt x="741680" y="167414"/>
                  </a:cubicBezTo>
                  <a:cubicBezTo>
                    <a:pt x="807720" y="194507"/>
                    <a:pt x="668867" y="421414"/>
                    <a:pt x="721360" y="451894"/>
                  </a:cubicBezTo>
                  <a:cubicBezTo>
                    <a:pt x="773853" y="482374"/>
                    <a:pt x="993987" y="329974"/>
                    <a:pt x="1056640" y="350294"/>
                  </a:cubicBezTo>
                  <a:cubicBezTo>
                    <a:pt x="1119293" y="370614"/>
                    <a:pt x="1061720" y="539947"/>
                    <a:pt x="1097280" y="573814"/>
                  </a:cubicBezTo>
                  <a:cubicBezTo>
                    <a:pt x="1132840" y="607681"/>
                    <a:pt x="1201420" y="580587"/>
                    <a:pt x="1270000" y="553494"/>
                  </a:cubicBezTo>
                </a:path>
              </a:pathLst>
            </a:custGeom>
            <a:noFill/>
            <a:ln w="25400">
              <a:solidFill>
                <a:schemeClr val="accent1">
                  <a:shade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506220"/>
                        <a:gd name="connsiteY0" fmla="*/ 127096 h 547259"/>
                        <a:gd name="connsiteX1" fmla="*/ 313293 w 1506220"/>
                        <a:gd name="connsiteY1" fmla="*/ 4505 h 547259"/>
                        <a:gd name="connsiteX2" fmla="*/ 385592 w 1506220"/>
                        <a:gd name="connsiteY2" fmla="*/ 268547 h 547259"/>
                        <a:gd name="connsiteX3" fmla="*/ 879632 w 1506220"/>
                        <a:gd name="connsiteY3" fmla="*/ 155386 h 547259"/>
                        <a:gd name="connsiteX4" fmla="*/ 855532 w 1506220"/>
                        <a:gd name="connsiteY4" fmla="*/ 419429 h 547259"/>
                        <a:gd name="connsiteX5" fmla="*/ 1253175 w 1506220"/>
                        <a:gd name="connsiteY5" fmla="*/ 325128 h 547259"/>
                        <a:gd name="connsiteX6" fmla="*/ 1301374 w 1506220"/>
                        <a:gd name="connsiteY6" fmla="*/ 532590 h 547259"/>
                        <a:gd name="connsiteX7" fmla="*/ 1506220 w 1506220"/>
                        <a:gd name="connsiteY7" fmla="*/ 513730 h 54725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506220" h="547259" extrusionOk="0">
                          <a:moveTo>
                            <a:pt x="0" y="127096"/>
                          </a:moveTo>
                          <a:cubicBezTo>
                            <a:pt x="114781" y="48010"/>
                            <a:pt x="234541" y="-13633"/>
                            <a:pt x="313293" y="4505"/>
                          </a:cubicBezTo>
                          <a:cubicBezTo>
                            <a:pt x="399915" y="32786"/>
                            <a:pt x="288933" y="243473"/>
                            <a:pt x="385592" y="268547"/>
                          </a:cubicBezTo>
                          <a:cubicBezTo>
                            <a:pt x="465967" y="307381"/>
                            <a:pt x="800406" y="135231"/>
                            <a:pt x="879632" y="155386"/>
                          </a:cubicBezTo>
                          <a:cubicBezTo>
                            <a:pt x="954543" y="178666"/>
                            <a:pt x="797447" y="393132"/>
                            <a:pt x="855532" y="419429"/>
                          </a:cubicBezTo>
                          <a:cubicBezTo>
                            <a:pt x="930195" y="449191"/>
                            <a:pt x="1183827" y="296063"/>
                            <a:pt x="1253175" y="325128"/>
                          </a:cubicBezTo>
                          <a:cubicBezTo>
                            <a:pt x="1315758" y="342193"/>
                            <a:pt x="1252722" y="507254"/>
                            <a:pt x="1301374" y="532590"/>
                          </a:cubicBezTo>
                          <a:cubicBezTo>
                            <a:pt x="1341787" y="547227"/>
                            <a:pt x="1422361" y="542383"/>
                            <a:pt x="1506220" y="513730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zh-CN" altLang="en-US" dirty="0"/>
            </a:p>
          </p:txBody>
        </p:sp>
        <p:sp>
          <p:nvSpPr>
            <p:cNvPr id="90" name="任意形状 89">
              <a:extLst>
                <a:ext uri="{FF2B5EF4-FFF2-40B4-BE49-F238E27FC236}">
                  <a16:creationId xmlns:a16="http://schemas.microsoft.com/office/drawing/2014/main" id="{6C078138-AA0C-DF49-B834-C510F0076B5B}"/>
                </a:ext>
              </a:extLst>
            </p:cNvPr>
            <p:cNvSpPr/>
            <p:nvPr/>
          </p:nvSpPr>
          <p:spPr>
            <a:xfrm rot="20241952">
              <a:off x="7030399" y="3585973"/>
              <a:ext cx="1506220" cy="547259"/>
            </a:xfrm>
            <a:custGeom>
              <a:avLst/>
              <a:gdLst>
                <a:gd name="connsiteX0" fmla="*/ 0 w 1270000"/>
                <a:gd name="connsiteY0" fmla="*/ 136934 h 589618"/>
                <a:gd name="connsiteX1" fmla="*/ 264160 w 1270000"/>
                <a:gd name="connsiteY1" fmla="*/ 4854 h 589618"/>
                <a:gd name="connsiteX2" fmla="*/ 325120 w 1270000"/>
                <a:gd name="connsiteY2" fmla="*/ 289334 h 589618"/>
                <a:gd name="connsiteX3" fmla="*/ 741680 w 1270000"/>
                <a:gd name="connsiteY3" fmla="*/ 167414 h 589618"/>
                <a:gd name="connsiteX4" fmla="*/ 721360 w 1270000"/>
                <a:gd name="connsiteY4" fmla="*/ 451894 h 589618"/>
                <a:gd name="connsiteX5" fmla="*/ 1056640 w 1270000"/>
                <a:gd name="connsiteY5" fmla="*/ 350294 h 589618"/>
                <a:gd name="connsiteX6" fmla="*/ 1097280 w 1270000"/>
                <a:gd name="connsiteY6" fmla="*/ 573814 h 589618"/>
                <a:gd name="connsiteX7" fmla="*/ 1270000 w 1270000"/>
                <a:gd name="connsiteY7" fmla="*/ 553494 h 589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70000" h="589618">
                  <a:moveTo>
                    <a:pt x="0" y="136934"/>
                  </a:moveTo>
                  <a:cubicBezTo>
                    <a:pt x="104986" y="58194"/>
                    <a:pt x="209973" y="-20546"/>
                    <a:pt x="264160" y="4854"/>
                  </a:cubicBezTo>
                  <a:cubicBezTo>
                    <a:pt x="318347" y="30254"/>
                    <a:pt x="245533" y="262241"/>
                    <a:pt x="325120" y="289334"/>
                  </a:cubicBezTo>
                  <a:cubicBezTo>
                    <a:pt x="404707" y="316427"/>
                    <a:pt x="675640" y="140321"/>
                    <a:pt x="741680" y="167414"/>
                  </a:cubicBezTo>
                  <a:cubicBezTo>
                    <a:pt x="807720" y="194507"/>
                    <a:pt x="668867" y="421414"/>
                    <a:pt x="721360" y="451894"/>
                  </a:cubicBezTo>
                  <a:cubicBezTo>
                    <a:pt x="773853" y="482374"/>
                    <a:pt x="993987" y="329974"/>
                    <a:pt x="1056640" y="350294"/>
                  </a:cubicBezTo>
                  <a:cubicBezTo>
                    <a:pt x="1119293" y="370614"/>
                    <a:pt x="1061720" y="539947"/>
                    <a:pt x="1097280" y="573814"/>
                  </a:cubicBezTo>
                  <a:cubicBezTo>
                    <a:pt x="1132840" y="607681"/>
                    <a:pt x="1201420" y="580587"/>
                    <a:pt x="1270000" y="553494"/>
                  </a:cubicBezTo>
                </a:path>
              </a:pathLst>
            </a:custGeom>
            <a:noFill/>
            <a:ln w="25400">
              <a:solidFill>
                <a:srgbClr val="00B050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506220"/>
                        <a:gd name="connsiteY0" fmla="*/ 127096 h 547259"/>
                        <a:gd name="connsiteX1" fmla="*/ 313293 w 1506220"/>
                        <a:gd name="connsiteY1" fmla="*/ 4505 h 547259"/>
                        <a:gd name="connsiteX2" fmla="*/ 385592 w 1506220"/>
                        <a:gd name="connsiteY2" fmla="*/ 268547 h 547259"/>
                        <a:gd name="connsiteX3" fmla="*/ 879632 w 1506220"/>
                        <a:gd name="connsiteY3" fmla="*/ 155386 h 547259"/>
                        <a:gd name="connsiteX4" fmla="*/ 855532 w 1506220"/>
                        <a:gd name="connsiteY4" fmla="*/ 419429 h 547259"/>
                        <a:gd name="connsiteX5" fmla="*/ 1253175 w 1506220"/>
                        <a:gd name="connsiteY5" fmla="*/ 325128 h 547259"/>
                        <a:gd name="connsiteX6" fmla="*/ 1301374 w 1506220"/>
                        <a:gd name="connsiteY6" fmla="*/ 532590 h 547259"/>
                        <a:gd name="connsiteX7" fmla="*/ 1506220 w 1506220"/>
                        <a:gd name="connsiteY7" fmla="*/ 513730 h 54725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506220" h="547259" extrusionOk="0">
                          <a:moveTo>
                            <a:pt x="0" y="127096"/>
                          </a:moveTo>
                          <a:cubicBezTo>
                            <a:pt x="114781" y="48010"/>
                            <a:pt x="234541" y="-13633"/>
                            <a:pt x="313293" y="4505"/>
                          </a:cubicBezTo>
                          <a:cubicBezTo>
                            <a:pt x="399915" y="32786"/>
                            <a:pt x="288933" y="243473"/>
                            <a:pt x="385592" y="268547"/>
                          </a:cubicBezTo>
                          <a:cubicBezTo>
                            <a:pt x="465967" y="307381"/>
                            <a:pt x="800406" y="135231"/>
                            <a:pt x="879632" y="155386"/>
                          </a:cubicBezTo>
                          <a:cubicBezTo>
                            <a:pt x="954543" y="178666"/>
                            <a:pt x="797447" y="393132"/>
                            <a:pt x="855532" y="419429"/>
                          </a:cubicBezTo>
                          <a:cubicBezTo>
                            <a:pt x="930195" y="449191"/>
                            <a:pt x="1183827" y="296063"/>
                            <a:pt x="1253175" y="325128"/>
                          </a:cubicBezTo>
                          <a:cubicBezTo>
                            <a:pt x="1315758" y="342193"/>
                            <a:pt x="1252722" y="507254"/>
                            <a:pt x="1301374" y="532590"/>
                          </a:cubicBezTo>
                          <a:cubicBezTo>
                            <a:pt x="1341787" y="547227"/>
                            <a:pt x="1422361" y="542383"/>
                            <a:pt x="1506220" y="513730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zh-CN" altLang="en-US" dirty="0"/>
            </a:p>
          </p:txBody>
        </p:sp>
        <p:sp>
          <p:nvSpPr>
            <p:cNvPr id="91" name="任意形状 90">
              <a:extLst>
                <a:ext uri="{FF2B5EF4-FFF2-40B4-BE49-F238E27FC236}">
                  <a16:creationId xmlns:a16="http://schemas.microsoft.com/office/drawing/2014/main" id="{9B177C9E-F6E2-9145-9916-B0FDDE8F66DB}"/>
                </a:ext>
              </a:extLst>
            </p:cNvPr>
            <p:cNvSpPr/>
            <p:nvPr/>
          </p:nvSpPr>
          <p:spPr>
            <a:xfrm rot="20241952">
              <a:off x="6927022" y="3306160"/>
              <a:ext cx="1506220" cy="547259"/>
            </a:xfrm>
            <a:custGeom>
              <a:avLst/>
              <a:gdLst>
                <a:gd name="connsiteX0" fmla="*/ 0 w 1270000"/>
                <a:gd name="connsiteY0" fmla="*/ 136934 h 589618"/>
                <a:gd name="connsiteX1" fmla="*/ 264160 w 1270000"/>
                <a:gd name="connsiteY1" fmla="*/ 4854 h 589618"/>
                <a:gd name="connsiteX2" fmla="*/ 325120 w 1270000"/>
                <a:gd name="connsiteY2" fmla="*/ 289334 h 589618"/>
                <a:gd name="connsiteX3" fmla="*/ 741680 w 1270000"/>
                <a:gd name="connsiteY3" fmla="*/ 167414 h 589618"/>
                <a:gd name="connsiteX4" fmla="*/ 721360 w 1270000"/>
                <a:gd name="connsiteY4" fmla="*/ 451894 h 589618"/>
                <a:gd name="connsiteX5" fmla="*/ 1056640 w 1270000"/>
                <a:gd name="connsiteY5" fmla="*/ 350294 h 589618"/>
                <a:gd name="connsiteX6" fmla="*/ 1097280 w 1270000"/>
                <a:gd name="connsiteY6" fmla="*/ 573814 h 589618"/>
                <a:gd name="connsiteX7" fmla="*/ 1270000 w 1270000"/>
                <a:gd name="connsiteY7" fmla="*/ 553494 h 589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70000" h="589618">
                  <a:moveTo>
                    <a:pt x="0" y="136934"/>
                  </a:moveTo>
                  <a:cubicBezTo>
                    <a:pt x="104986" y="58194"/>
                    <a:pt x="209973" y="-20546"/>
                    <a:pt x="264160" y="4854"/>
                  </a:cubicBezTo>
                  <a:cubicBezTo>
                    <a:pt x="318347" y="30254"/>
                    <a:pt x="245533" y="262241"/>
                    <a:pt x="325120" y="289334"/>
                  </a:cubicBezTo>
                  <a:cubicBezTo>
                    <a:pt x="404707" y="316427"/>
                    <a:pt x="675640" y="140321"/>
                    <a:pt x="741680" y="167414"/>
                  </a:cubicBezTo>
                  <a:cubicBezTo>
                    <a:pt x="807720" y="194507"/>
                    <a:pt x="668867" y="421414"/>
                    <a:pt x="721360" y="451894"/>
                  </a:cubicBezTo>
                  <a:cubicBezTo>
                    <a:pt x="773853" y="482374"/>
                    <a:pt x="993987" y="329974"/>
                    <a:pt x="1056640" y="350294"/>
                  </a:cubicBezTo>
                  <a:cubicBezTo>
                    <a:pt x="1119293" y="370614"/>
                    <a:pt x="1061720" y="539947"/>
                    <a:pt x="1097280" y="573814"/>
                  </a:cubicBezTo>
                  <a:cubicBezTo>
                    <a:pt x="1132840" y="607681"/>
                    <a:pt x="1201420" y="580587"/>
                    <a:pt x="1270000" y="553494"/>
                  </a:cubicBezTo>
                </a:path>
              </a:pathLst>
            </a:custGeom>
            <a:noFill/>
            <a:ln w="25400">
              <a:solidFill>
                <a:schemeClr val="accent2">
                  <a:lumMod val="75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506220"/>
                        <a:gd name="connsiteY0" fmla="*/ 127096 h 547259"/>
                        <a:gd name="connsiteX1" fmla="*/ 313293 w 1506220"/>
                        <a:gd name="connsiteY1" fmla="*/ 4505 h 547259"/>
                        <a:gd name="connsiteX2" fmla="*/ 385592 w 1506220"/>
                        <a:gd name="connsiteY2" fmla="*/ 268547 h 547259"/>
                        <a:gd name="connsiteX3" fmla="*/ 879632 w 1506220"/>
                        <a:gd name="connsiteY3" fmla="*/ 155386 h 547259"/>
                        <a:gd name="connsiteX4" fmla="*/ 855532 w 1506220"/>
                        <a:gd name="connsiteY4" fmla="*/ 419429 h 547259"/>
                        <a:gd name="connsiteX5" fmla="*/ 1253175 w 1506220"/>
                        <a:gd name="connsiteY5" fmla="*/ 325128 h 547259"/>
                        <a:gd name="connsiteX6" fmla="*/ 1301374 w 1506220"/>
                        <a:gd name="connsiteY6" fmla="*/ 532590 h 547259"/>
                        <a:gd name="connsiteX7" fmla="*/ 1506220 w 1506220"/>
                        <a:gd name="connsiteY7" fmla="*/ 513730 h 54725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506220" h="547259" extrusionOk="0">
                          <a:moveTo>
                            <a:pt x="0" y="127096"/>
                          </a:moveTo>
                          <a:cubicBezTo>
                            <a:pt x="114781" y="48010"/>
                            <a:pt x="234541" y="-13633"/>
                            <a:pt x="313293" y="4505"/>
                          </a:cubicBezTo>
                          <a:cubicBezTo>
                            <a:pt x="399915" y="32786"/>
                            <a:pt x="288933" y="243473"/>
                            <a:pt x="385592" y="268547"/>
                          </a:cubicBezTo>
                          <a:cubicBezTo>
                            <a:pt x="465967" y="307381"/>
                            <a:pt x="800406" y="135231"/>
                            <a:pt x="879632" y="155386"/>
                          </a:cubicBezTo>
                          <a:cubicBezTo>
                            <a:pt x="954543" y="178666"/>
                            <a:pt x="797447" y="393132"/>
                            <a:pt x="855532" y="419429"/>
                          </a:cubicBezTo>
                          <a:cubicBezTo>
                            <a:pt x="930195" y="449191"/>
                            <a:pt x="1183827" y="296063"/>
                            <a:pt x="1253175" y="325128"/>
                          </a:cubicBezTo>
                          <a:cubicBezTo>
                            <a:pt x="1315758" y="342193"/>
                            <a:pt x="1252722" y="507254"/>
                            <a:pt x="1301374" y="532590"/>
                          </a:cubicBezTo>
                          <a:cubicBezTo>
                            <a:pt x="1341787" y="547227"/>
                            <a:pt x="1422361" y="542383"/>
                            <a:pt x="1506220" y="513730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zh-CN" altLang="en-US" dirty="0"/>
            </a:p>
          </p:txBody>
        </p:sp>
      </p:grpSp>
      <p:grpSp>
        <p:nvGrpSpPr>
          <p:cNvPr id="105" name="组合 104">
            <a:extLst>
              <a:ext uri="{FF2B5EF4-FFF2-40B4-BE49-F238E27FC236}">
                <a16:creationId xmlns:a16="http://schemas.microsoft.com/office/drawing/2014/main" id="{274C6728-2FBC-8F41-BB48-8D6A00F0BCE6}"/>
              </a:ext>
            </a:extLst>
          </p:cNvPr>
          <p:cNvGrpSpPr/>
          <p:nvPr/>
        </p:nvGrpSpPr>
        <p:grpSpPr>
          <a:xfrm>
            <a:off x="3575256" y="2599468"/>
            <a:ext cx="1993488" cy="1507867"/>
            <a:chOff x="3575256" y="3025499"/>
            <a:chExt cx="1993488" cy="1507867"/>
          </a:xfrm>
        </p:grpSpPr>
        <p:grpSp>
          <p:nvGrpSpPr>
            <p:cNvPr id="89" name="组合 88">
              <a:extLst>
                <a:ext uri="{FF2B5EF4-FFF2-40B4-BE49-F238E27FC236}">
                  <a16:creationId xmlns:a16="http://schemas.microsoft.com/office/drawing/2014/main" id="{31527E35-3CC6-304B-A1A1-568D011265A8}"/>
                </a:ext>
              </a:extLst>
            </p:cNvPr>
            <p:cNvGrpSpPr/>
            <p:nvPr/>
          </p:nvGrpSpPr>
          <p:grpSpPr>
            <a:xfrm>
              <a:off x="3575256" y="3025499"/>
              <a:ext cx="1993488" cy="971885"/>
              <a:chOff x="2366242" y="2918489"/>
              <a:chExt cx="1935698" cy="922342"/>
            </a:xfrm>
          </p:grpSpPr>
          <p:sp>
            <p:nvSpPr>
              <p:cNvPr id="60" name="左大括号 59">
                <a:extLst>
                  <a:ext uri="{FF2B5EF4-FFF2-40B4-BE49-F238E27FC236}">
                    <a16:creationId xmlns:a16="http://schemas.microsoft.com/office/drawing/2014/main" id="{5EC0605C-639B-1A4E-B0B0-1EDD592F6288}"/>
                  </a:ext>
                </a:extLst>
              </p:cNvPr>
              <p:cNvSpPr/>
              <p:nvPr/>
            </p:nvSpPr>
            <p:spPr>
              <a:xfrm rot="5400000">
                <a:off x="2686768" y="3214906"/>
                <a:ext cx="115229" cy="190397"/>
              </a:xfrm>
              <a:prstGeom prst="leftBrace">
                <a:avLst>
                  <a:gd name="adj1" fmla="val 21433"/>
                  <a:gd name="adj2" fmla="val 50000"/>
                </a:avLst>
              </a:prstGeom>
              <a:ln w="127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63" name="左大括号 62">
                <a:extLst>
                  <a:ext uri="{FF2B5EF4-FFF2-40B4-BE49-F238E27FC236}">
                    <a16:creationId xmlns:a16="http://schemas.microsoft.com/office/drawing/2014/main" id="{A7104CA6-2C38-3C46-8A9A-9CB189CDEBC6}"/>
                  </a:ext>
                </a:extLst>
              </p:cNvPr>
              <p:cNvSpPr/>
              <p:nvPr/>
            </p:nvSpPr>
            <p:spPr>
              <a:xfrm rot="3516431">
                <a:off x="3577973" y="3198430"/>
                <a:ext cx="115229" cy="190397"/>
              </a:xfrm>
              <a:prstGeom prst="leftBrace">
                <a:avLst>
                  <a:gd name="adj1" fmla="val 21433"/>
                  <a:gd name="adj2" fmla="val 50000"/>
                </a:avLst>
              </a:prstGeom>
              <a:ln w="127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65" name="文本框 64">
                <a:extLst>
                  <a:ext uri="{FF2B5EF4-FFF2-40B4-BE49-F238E27FC236}">
                    <a16:creationId xmlns:a16="http://schemas.microsoft.com/office/drawing/2014/main" id="{00C3CC5B-B8E1-8844-B114-D1890BE0228E}"/>
                  </a:ext>
                </a:extLst>
              </p:cNvPr>
              <p:cNvSpPr txBox="1"/>
              <p:nvPr/>
            </p:nvSpPr>
            <p:spPr>
              <a:xfrm>
                <a:off x="2366242" y="2966862"/>
                <a:ext cx="1086005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kumimoji="1" lang="en-US" altLang="zh-CN" sz="1200" dirty="0"/>
                  <a:t>ACGTCG...</a:t>
                </a:r>
                <a:endParaRPr lang="zh-CN" altLang="en-US" sz="1200" dirty="0"/>
              </a:p>
            </p:txBody>
          </p:sp>
          <p:sp>
            <p:nvSpPr>
              <p:cNvPr id="68" name="文本框 67">
                <a:extLst>
                  <a:ext uri="{FF2B5EF4-FFF2-40B4-BE49-F238E27FC236}">
                    <a16:creationId xmlns:a16="http://schemas.microsoft.com/office/drawing/2014/main" id="{90BEF365-4E0A-384E-B107-1DDD0785166C}"/>
                  </a:ext>
                </a:extLst>
              </p:cNvPr>
              <p:cNvSpPr txBox="1"/>
              <p:nvPr/>
            </p:nvSpPr>
            <p:spPr>
              <a:xfrm rot="19595596">
                <a:off x="3215935" y="2918489"/>
                <a:ext cx="1086005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kumimoji="1" lang="en-US" altLang="zh-CN" sz="1200" dirty="0"/>
                  <a:t>TTCGAGA...</a:t>
                </a:r>
                <a:endParaRPr lang="zh-CN" altLang="en-US" sz="1200" dirty="0"/>
              </a:p>
            </p:txBody>
          </p:sp>
          <p:sp>
            <p:nvSpPr>
              <p:cNvPr id="81" name="文本框 80">
                <a:extLst>
                  <a:ext uri="{FF2B5EF4-FFF2-40B4-BE49-F238E27FC236}">
                    <a16:creationId xmlns:a16="http://schemas.microsoft.com/office/drawing/2014/main" id="{376ED3E7-9871-2342-9211-D8C3875860DB}"/>
                  </a:ext>
                </a:extLst>
              </p:cNvPr>
              <p:cNvSpPr txBox="1"/>
              <p:nvPr/>
            </p:nvSpPr>
            <p:spPr>
              <a:xfrm>
                <a:off x="2855657" y="3201831"/>
                <a:ext cx="29046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1200" dirty="0"/>
                  <a:t>…</a:t>
                </a:r>
                <a:endParaRPr kumimoji="1" lang="zh-CN" altLang="en-US" sz="1200" dirty="0"/>
              </a:p>
            </p:txBody>
          </p:sp>
          <p:sp>
            <p:nvSpPr>
              <p:cNvPr id="82" name="左大括号 81">
                <a:extLst>
                  <a:ext uri="{FF2B5EF4-FFF2-40B4-BE49-F238E27FC236}">
                    <a16:creationId xmlns:a16="http://schemas.microsoft.com/office/drawing/2014/main" id="{6A815C3C-E613-934C-97D4-0D1835FA8BFA}"/>
                  </a:ext>
                </a:extLst>
              </p:cNvPr>
              <p:cNvSpPr/>
              <p:nvPr/>
            </p:nvSpPr>
            <p:spPr>
              <a:xfrm rot="13883734">
                <a:off x="3036889" y="3493533"/>
                <a:ext cx="99593" cy="190397"/>
              </a:xfrm>
              <a:prstGeom prst="leftBrace">
                <a:avLst>
                  <a:gd name="adj1" fmla="val 21433"/>
                  <a:gd name="adj2" fmla="val 50000"/>
                </a:avLst>
              </a:prstGeom>
              <a:ln w="127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83" name="任意形状 82">
                <a:extLst>
                  <a:ext uri="{FF2B5EF4-FFF2-40B4-BE49-F238E27FC236}">
                    <a16:creationId xmlns:a16="http://schemas.microsoft.com/office/drawing/2014/main" id="{CB96CDC6-06D3-DF49-A6C9-C97E15ACF78B}"/>
                  </a:ext>
                </a:extLst>
              </p:cNvPr>
              <p:cNvSpPr/>
              <p:nvPr/>
            </p:nvSpPr>
            <p:spPr>
              <a:xfrm rot="20241952">
                <a:off x="2511302" y="3187043"/>
                <a:ext cx="1506220" cy="547259"/>
              </a:xfrm>
              <a:custGeom>
                <a:avLst/>
                <a:gdLst>
                  <a:gd name="connsiteX0" fmla="*/ 0 w 1270000"/>
                  <a:gd name="connsiteY0" fmla="*/ 136934 h 589618"/>
                  <a:gd name="connsiteX1" fmla="*/ 264160 w 1270000"/>
                  <a:gd name="connsiteY1" fmla="*/ 4854 h 589618"/>
                  <a:gd name="connsiteX2" fmla="*/ 325120 w 1270000"/>
                  <a:gd name="connsiteY2" fmla="*/ 289334 h 589618"/>
                  <a:gd name="connsiteX3" fmla="*/ 741680 w 1270000"/>
                  <a:gd name="connsiteY3" fmla="*/ 167414 h 589618"/>
                  <a:gd name="connsiteX4" fmla="*/ 721360 w 1270000"/>
                  <a:gd name="connsiteY4" fmla="*/ 451894 h 589618"/>
                  <a:gd name="connsiteX5" fmla="*/ 1056640 w 1270000"/>
                  <a:gd name="connsiteY5" fmla="*/ 350294 h 589618"/>
                  <a:gd name="connsiteX6" fmla="*/ 1097280 w 1270000"/>
                  <a:gd name="connsiteY6" fmla="*/ 573814 h 589618"/>
                  <a:gd name="connsiteX7" fmla="*/ 1270000 w 1270000"/>
                  <a:gd name="connsiteY7" fmla="*/ 553494 h 5896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70000" h="589618">
                    <a:moveTo>
                      <a:pt x="0" y="136934"/>
                    </a:moveTo>
                    <a:cubicBezTo>
                      <a:pt x="104986" y="58194"/>
                      <a:pt x="209973" y="-20546"/>
                      <a:pt x="264160" y="4854"/>
                    </a:cubicBezTo>
                    <a:cubicBezTo>
                      <a:pt x="318347" y="30254"/>
                      <a:pt x="245533" y="262241"/>
                      <a:pt x="325120" y="289334"/>
                    </a:cubicBezTo>
                    <a:cubicBezTo>
                      <a:pt x="404707" y="316427"/>
                      <a:pt x="675640" y="140321"/>
                      <a:pt x="741680" y="167414"/>
                    </a:cubicBezTo>
                    <a:cubicBezTo>
                      <a:pt x="807720" y="194507"/>
                      <a:pt x="668867" y="421414"/>
                      <a:pt x="721360" y="451894"/>
                    </a:cubicBezTo>
                    <a:cubicBezTo>
                      <a:pt x="773853" y="482374"/>
                      <a:pt x="993987" y="329974"/>
                      <a:pt x="1056640" y="350294"/>
                    </a:cubicBezTo>
                    <a:cubicBezTo>
                      <a:pt x="1119293" y="370614"/>
                      <a:pt x="1061720" y="539947"/>
                      <a:pt x="1097280" y="573814"/>
                    </a:cubicBezTo>
                    <a:cubicBezTo>
                      <a:pt x="1132840" y="607681"/>
                      <a:pt x="1201420" y="580587"/>
                      <a:pt x="1270000" y="553494"/>
                    </a:cubicBezTo>
                  </a:path>
                </a:pathLst>
              </a:custGeom>
              <a:noFill/>
              <a:ln w="2222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88" name="文本框 87">
                <a:extLst>
                  <a:ext uri="{FF2B5EF4-FFF2-40B4-BE49-F238E27FC236}">
                    <a16:creationId xmlns:a16="http://schemas.microsoft.com/office/drawing/2014/main" id="{4C60F8B7-5A28-9744-AC88-31175C21464C}"/>
                  </a:ext>
                </a:extLst>
              </p:cNvPr>
              <p:cNvSpPr txBox="1"/>
              <p:nvPr/>
            </p:nvSpPr>
            <p:spPr>
              <a:xfrm rot="19595596">
                <a:off x="2643773" y="3563832"/>
                <a:ext cx="1086005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kumimoji="1" lang="en-US" altLang="zh-CN" sz="1200" dirty="0"/>
                  <a:t>ACGATCT..</a:t>
                </a:r>
                <a:endParaRPr lang="zh-CN" altLang="en-US" sz="1200" dirty="0"/>
              </a:p>
            </p:txBody>
          </p:sp>
        </p:grpSp>
        <p:sp>
          <p:nvSpPr>
            <p:cNvPr id="101" name="文本框 100">
              <a:extLst>
                <a:ext uri="{FF2B5EF4-FFF2-40B4-BE49-F238E27FC236}">
                  <a16:creationId xmlns:a16="http://schemas.microsoft.com/office/drawing/2014/main" id="{D29E1C33-2C9D-604C-8C18-17E16F128660}"/>
                </a:ext>
              </a:extLst>
            </p:cNvPr>
            <p:cNvSpPr txBox="1"/>
            <p:nvPr/>
          </p:nvSpPr>
          <p:spPr>
            <a:xfrm>
              <a:off x="4215549" y="4225589"/>
              <a:ext cx="58625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400" dirty="0"/>
                <a:t>reads</a:t>
              </a:r>
            </a:p>
          </p:txBody>
        </p:sp>
      </p:grpSp>
      <p:grpSp>
        <p:nvGrpSpPr>
          <p:cNvPr id="104" name="组合 103">
            <a:extLst>
              <a:ext uri="{FF2B5EF4-FFF2-40B4-BE49-F238E27FC236}">
                <a16:creationId xmlns:a16="http://schemas.microsoft.com/office/drawing/2014/main" id="{02B73FF9-878D-E946-9555-AD373D08D88D}"/>
              </a:ext>
            </a:extLst>
          </p:cNvPr>
          <p:cNvGrpSpPr/>
          <p:nvPr/>
        </p:nvGrpSpPr>
        <p:grpSpPr>
          <a:xfrm>
            <a:off x="568589" y="2550402"/>
            <a:ext cx="1916294" cy="1716239"/>
            <a:chOff x="568589" y="2976433"/>
            <a:chExt cx="1916294" cy="1716239"/>
          </a:xfrm>
        </p:grpSpPr>
        <p:grpSp>
          <p:nvGrpSpPr>
            <p:cNvPr id="36" name="组合 35">
              <a:extLst>
                <a:ext uri="{FF2B5EF4-FFF2-40B4-BE49-F238E27FC236}">
                  <a16:creationId xmlns:a16="http://schemas.microsoft.com/office/drawing/2014/main" id="{1E19CAB1-F256-5C49-BC57-857595AF805E}"/>
                </a:ext>
              </a:extLst>
            </p:cNvPr>
            <p:cNvGrpSpPr/>
            <p:nvPr/>
          </p:nvGrpSpPr>
          <p:grpSpPr>
            <a:xfrm>
              <a:off x="905003" y="2976433"/>
              <a:ext cx="1222435" cy="1128172"/>
              <a:chOff x="941380" y="2579575"/>
              <a:chExt cx="1222435" cy="1128172"/>
            </a:xfrm>
          </p:grpSpPr>
          <p:pic>
            <p:nvPicPr>
              <p:cNvPr id="12" name="图形 11" descr="细菌 纯色填充">
                <a:extLst>
                  <a:ext uri="{FF2B5EF4-FFF2-40B4-BE49-F238E27FC236}">
                    <a16:creationId xmlns:a16="http://schemas.microsoft.com/office/drawing/2014/main" id="{5CB1E84D-1674-5F4F-A5EA-D5DDA55BF0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395770" y="3269919"/>
                <a:ext cx="289438" cy="289438"/>
              </a:xfrm>
              <a:prstGeom prst="rect">
                <a:avLst/>
              </a:prstGeom>
            </p:spPr>
          </p:pic>
          <p:pic>
            <p:nvPicPr>
              <p:cNvPr id="43" name="图形 42" descr="细菌 纯色填充">
                <a:extLst>
                  <a:ext uri="{FF2B5EF4-FFF2-40B4-BE49-F238E27FC236}">
                    <a16:creationId xmlns:a16="http://schemas.microsoft.com/office/drawing/2014/main" id="{F26F9050-9E00-9645-8688-D122353B08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513991" y="2909727"/>
                <a:ext cx="289438" cy="289438"/>
              </a:xfrm>
              <a:prstGeom prst="rect">
                <a:avLst/>
              </a:prstGeom>
            </p:spPr>
          </p:pic>
          <p:pic>
            <p:nvPicPr>
              <p:cNvPr id="44" name="图形 11" descr="细菌 纯色填充">
                <a:extLst>
                  <a:ext uri="{FF2B5EF4-FFF2-40B4-BE49-F238E27FC236}">
                    <a16:creationId xmlns:a16="http://schemas.microsoft.com/office/drawing/2014/main" id="{5CB1E84D-1674-5F4F-A5EA-D5DDA55BF0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1059369" y="3370149"/>
                <a:ext cx="289438" cy="289438"/>
              </a:xfrm>
              <a:prstGeom prst="rect">
                <a:avLst/>
              </a:prstGeom>
            </p:spPr>
          </p:pic>
          <p:pic>
            <p:nvPicPr>
              <p:cNvPr id="46" name="图形 45" descr="细菌 纯色填充">
                <a:extLst>
                  <a:ext uri="{FF2B5EF4-FFF2-40B4-BE49-F238E27FC236}">
                    <a16:creationId xmlns:a16="http://schemas.microsoft.com/office/drawing/2014/main" id="{C3B49A58-7129-D046-84BA-B7C3C731B8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818170" y="3021222"/>
                <a:ext cx="289438" cy="289438"/>
              </a:xfrm>
              <a:prstGeom prst="rect">
                <a:avLst/>
              </a:prstGeom>
            </p:spPr>
          </p:pic>
          <p:pic>
            <p:nvPicPr>
              <p:cNvPr id="47" name="图形 11" descr="细菌 纯色填充">
                <a:extLst>
                  <a:ext uri="{FF2B5EF4-FFF2-40B4-BE49-F238E27FC236}">
                    <a16:creationId xmlns:a16="http://schemas.microsoft.com/office/drawing/2014/main" id="{5CB1E84D-1674-5F4F-A5EA-D5DDA55BF0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074342" y="3032551"/>
                <a:ext cx="289438" cy="289438"/>
              </a:xfrm>
              <a:prstGeom prst="rect">
                <a:avLst/>
              </a:prstGeom>
            </p:spPr>
          </p:pic>
          <p:pic>
            <p:nvPicPr>
              <p:cNvPr id="48" name="图形 11" descr="细菌 纯色填充">
                <a:extLst>
                  <a:ext uri="{FF2B5EF4-FFF2-40B4-BE49-F238E27FC236}">
                    <a16:creationId xmlns:a16="http://schemas.microsoft.com/office/drawing/2014/main" id="{5CB1E84D-1674-5F4F-A5EA-D5DDA55BF0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013042" y="2757609"/>
                <a:ext cx="289438" cy="289438"/>
              </a:xfrm>
              <a:prstGeom prst="rect">
                <a:avLst/>
              </a:prstGeom>
            </p:spPr>
          </p:pic>
          <p:pic>
            <p:nvPicPr>
              <p:cNvPr id="52" name="图形 51" descr="细菌 纯色填充">
                <a:extLst>
                  <a:ext uri="{FF2B5EF4-FFF2-40B4-BE49-F238E27FC236}">
                    <a16:creationId xmlns:a16="http://schemas.microsoft.com/office/drawing/2014/main" id="{CECCE15A-73F1-7F41-AE1F-9B589BC42C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776619" y="2645880"/>
                <a:ext cx="289438" cy="289438"/>
              </a:xfrm>
              <a:prstGeom prst="rect">
                <a:avLst/>
              </a:prstGeom>
            </p:spPr>
          </p:pic>
          <p:pic>
            <p:nvPicPr>
              <p:cNvPr id="54" name="图形 53" descr="细菌 纯色填充">
                <a:extLst>
                  <a:ext uri="{FF2B5EF4-FFF2-40B4-BE49-F238E27FC236}">
                    <a16:creationId xmlns:a16="http://schemas.microsoft.com/office/drawing/2014/main" id="{6091E938-6019-C744-97BC-294804D959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321344" y="2628641"/>
                <a:ext cx="289438" cy="289438"/>
              </a:xfrm>
              <a:prstGeom prst="rect">
                <a:avLst/>
              </a:prstGeom>
            </p:spPr>
          </p:pic>
          <p:pic>
            <p:nvPicPr>
              <p:cNvPr id="55" name="图形 11" descr="细菌 纯色填充">
                <a:extLst>
                  <a:ext uri="{FF2B5EF4-FFF2-40B4-BE49-F238E27FC236}">
                    <a16:creationId xmlns:a16="http://schemas.microsoft.com/office/drawing/2014/main" id="{2EF3ED66-44D2-9C43-AA73-0B6AB24EF4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1731171" y="3398764"/>
                <a:ext cx="289438" cy="289438"/>
              </a:xfrm>
              <a:prstGeom prst="rect">
                <a:avLst/>
              </a:prstGeom>
            </p:spPr>
          </p:pic>
          <p:sp>
            <p:nvSpPr>
              <p:cNvPr id="30" name="圆角矩形 29">
                <a:extLst>
                  <a:ext uri="{FF2B5EF4-FFF2-40B4-BE49-F238E27FC236}">
                    <a16:creationId xmlns:a16="http://schemas.microsoft.com/office/drawing/2014/main" id="{B2EBC8C1-5DE3-8545-BD05-004D0B2BC3C3}"/>
                  </a:ext>
                </a:extLst>
              </p:cNvPr>
              <p:cNvSpPr/>
              <p:nvPr/>
            </p:nvSpPr>
            <p:spPr>
              <a:xfrm>
                <a:off x="941380" y="2579575"/>
                <a:ext cx="1222435" cy="1128172"/>
              </a:xfrm>
              <a:prstGeom prst="roundRect">
                <a:avLst/>
              </a:prstGeom>
              <a:noFill/>
              <a:ln>
                <a:solidFill>
                  <a:srgbClr val="B2095A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sp>
          <p:nvSpPr>
            <p:cNvPr id="103" name="文本框 24">
              <a:extLst>
                <a:ext uri="{FF2B5EF4-FFF2-40B4-BE49-F238E27FC236}">
                  <a16:creationId xmlns:a16="http://schemas.microsoft.com/office/drawing/2014/main" id="{528B7A28-E0BD-5C41-BCCE-1402B488614F}"/>
                </a:ext>
              </a:extLst>
            </p:cNvPr>
            <p:cNvSpPr txBox="1"/>
            <p:nvPr/>
          </p:nvSpPr>
          <p:spPr>
            <a:xfrm>
              <a:off x="568589" y="4169452"/>
              <a:ext cx="191629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1400" dirty="0"/>
                <a:t>Sample</a:t>
              </a:r>
            </a:p>
            <a:p>
              <a:pPr algn="ctr"/>
              <a:r>
                <a:rPr lang="en-US" altLang="zh-CN" sz="1400" dirty="0"/>
                <a:t>(Three viral haplotypes)</a:t>
              </a:r>
              <a:endParaRPr lang="zh-CN" altLang="en-US" sz="1400" dirty="0"/>
            </a:p>
          </p:txBody>
        </p:sp>
      </p:grpSp>
      <p:grpSp>
        <p:nvGrpSpPr>
          <p:cNvPr id="109" name="组合 108">
            <a:extLst>
              <a:ext uri="{FF2B5EF4-FFF2-40B4-BE49-F238E27FC236}">
                <a16:creationId xmlns:a16="http://schemas.microsoft.com/office/drawing/2014/main" id="{AE89B94F-85CE-0B43-8616-97C78CBB6040}"/>
              </a:ext>
            </a:extLst>
          </p:cNvPr>
          <p:cNvGrpSpPr/>
          <p:nvPr/>
        </p:nvGrpSpPr>
        <p:grpSpPr>
          <a:xfrm>
            <a:off x="2133906" y="2195735"/>
            <a:ext cx="1483363" cy="1512862"/>
            <a:chOff x="2133906" y="2621766"/>
            <a:chExt cx="1483363" cy="1512862"/>
          </a:xfrm>
        </p:grpSpPr>
        <p:pic>
          <p:nvPicPr>
            <p:cNvPr id="96" name="图形 95" descr="箭头: 直 纯色填充">
              <a:extLst>
                <a:ext uri="{FF2B5EF4-FFF2-40B4-BE49-F238E27FC236}">
                  <a16:creationId xmlns:a16="http://schemas.microsoft.com/office/drawing/2014/main" id="{C3FAFD60-2C72-8741-807D-804BEA4EF89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10800000">
              <a:off x="2133906" y="3459310"/>
              <a:ext cx="1427211" cy="675318"/>
            </a:xfrm>
            <a:prstGeom prst="rect">
              <a:avLst/>
            </a:prstGeom>
          </p:spPr>
        </p:pic>
        <p:sp>
          <p:nvSpPr>
            <p:cNvPr id="106" name="文本框 105">
              <a:extLst>
                <a:ext uri="{FF2B5EF4-FFF2-40B4-BE49-F238E27FC236}">
                  <a16:creationId xmlns:a16="http://schemas.microsoft.com/office/drawing/2014/main" id="{E816C98A-678D-FF43-93CE-4F327A1F6CE2}"/>
                </a:ext>
              </a:extLst>
            </p:cNvPr>
            <p:cNvSpPr txBox="1"/>
            <p:nvPr/>
          </p:nvSpPr>
          <p:spPr>
            <a:xfrm>
              <a:off x="2221859" y="2621766"/>
              <a:ext cx="1395410" cy="12464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500" dirty="0"/>
                <a:t>Library construction,</a:t>
              </a:r>
            </a:p>
            <a:p>
              <a:r>
                <a:rPr kumimoji="1" lang="en-US" altLang="zh-CN" sz="1500" dirty="0"/>
                <a:t> whole genome sequencing</a:t>
              </a:r>
            </a:p>
            <a:p>
              <a:r>
                <a:rPr kumimoji="1" lang="en-US" altLang="zh-CN" sz="1500" dirty="0"/>
                <a:t> </a:t>
              </a:r>
              <a:endParaRPr kumimoji="1" lang="zh-CN" altLang="en-US" sz="1500" dirty="0"/>
            </a:p>
          </p:txBody>
        </p:sp>
      </p:grpSp>
      <p:grpSp>
        <p:nvGrpSpPr>
          <p:cNvPr id="110" name="组合 109">
            <a:extLst>
              <a:ext uri="{FF2B5EF4-FFF2-40B4-BE49-F238E27FC236}">
                <a16:creationId xmlns:a16="http://schemas.microsoft.com/office/drawing/2014/main" id="{F7ADC822-B695-9B4F-AB69-B82A2AAF3885}"/>
              </a:ext>
            </a:extLst>
          </p:cNvPr>
          <p:cNvGrpSpPr/>
          <p:nvPr/>
        </p:nvGrpSpPr>
        <p:grpSpPr>
          <a:xfrm>
            <a:off x="5491941" y="2720521"/>
            <a:ext cx="1427211" cy="988077"/>
            <a:chOff x="5491941" y="3146552"/>
            <a:chExt cx="1427211" cy="988077"/>
          </a:xfrm>
        </p:grpSpPr>
        <p:pic>
          <p:nvPicPr>
            <p:cNvPr id="98" name="图形 97" descr="箭头: 直 纯色填充">
              <a:extLst>
                <a:ext uri="{FF2B5EF4-FFF2-40B4-BE49-F238E27FC236}">
                  <a16:creationId xmlns:a16="http://schemas.microsoft.com/office/drawing/2014/main" id="{A70EABD7-34B2-5841-8F67-8CE8F76B4CE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10800000">
              <a:off x="5491941" y="3459311"/>
              <a:ext cx="1427211" cy="675318"/>
            </a:xfrm>
            <a:prstGeom prst="rect">
              <a:avLst/>
            </a:prstGeom>
          </p:spPr>
        </p:pic>
        <p:sp>
          <p:nvSpPr>
            <p:cNvPr id="107" name="文本框 106">
              <a:extLst>
                <a:ext uri="{FF2B5EF4-FFF2-40B4-BE49-F238E27FC236}">
                  <a16:creationId xmlns:a16="http://schemas.microsoft.com/office/drawing/2014/main" id="{23E9CC96-B6F6-994C-B13D-7BF0B4DD1EF8}"/>
                </a:ext>
              </a:extLst>
            </p:cNvPr>
            <p:cNvSpPr txBox="1"/>
            <p:nvPr/>
          </p:nvSpPr>
          <p:spPr>
            <a:xfrm>
              <a:off x="5653341" y="3146552"/>
              <a:ext cx="1115242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CN" sz="1500" dirty="0"/>
                <a:t>Reconstruct</a:t>
              </a:r>
            </a:p>
            <a:p>
              <a:pPr algn="ctr"/>
              <a:r>
                <a:rPr kumimoji="1" lang="en-US" altLang="zh-CN" sz="1500" dirty="0"/>
                <a:t>haplotypes</a:t>
              </a:r>
              <a:endParaRPr kumimoji="1" lang="zh-CN" altLang="en-US" sz="1500" dirty="0"/>
            </a:p>
          </p:txBody>
        </p:sp>
      </p:grp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DA3D4AA-F833-4C4A-815E-DF47FD8CDFD1}"/>
              </a:ext>
            </a:extLst>
          </p:cNvPr>
          <p:cNvSpPr/>
          <p:nvPr/>
        </p:nvSpPr>
        <p:spPr>
          <a:xfrm>
            <a:off x="3084954" y="3676633"/>
            <a:ext cx="2692533" cy="688885"/>
          </a:xfrm>
          <a:prstGeom prst="roundRect">
            <a:avLst/>
          </a:prstGeom>
          <a:solidFill>
            <a:schemeClr val="accent1">
              <a:alpha val="2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4725D6BC-1E29-7D40-A79D-D0FACAFA032C}"/>
              </a:ext>
            </a:extLst>
          </p:cNvPr>
          <p:cNvSpPr/>
          <p:nvPr/>
        </p:nvSpPr>
        <p:spPr>
          <a:xfrm>
            <a:off x="5502539" y="2734142"/>
            <a:ext cx="1467960" cy="844736"/>
          </a:xfrm>
          <a:prstGeom prst="roundRect">
            <a:avLst/>
          </a:prstGeom>
          <a:solidFill>
            <a:schemeClr val="accent1">
              <a:alpha val="2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CAC9A081-FBA4-F046-A61A-FED984AC387B}"/>
              </a:ext>
            </a:extLst>
          </p:cNvPr>
          <p:cNvSpPr/>
          <p:nvPr/>
        </p:nvSpPr>
        <p:spPr>
          <a:xfrm>
            <a:off x="7018170" y="3799558"/>
            <a:ext cx="1467960" cy="624707"/>
          </a:xfrm>
          <a:prstGeom prst="roundRect">
            <a:avLst/>
          </a:prstGeom>
          <a:solidFill>
            <a:schemeClr val="accent1">
              <a:alpha val="2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030E6F-4FB5-AF47-B679-2EB64A5AEF88}"/>
              </a:ext>
            </a:extLst>
          </p:cNvPr>
          <p:cNvSpPr txBox="1"/>
          <p:nvPr/>
        </p:nvSpPr>
        <p:spPr>
          <a:xfrm>
            <a:off x="4164822" y="4475065"/>
            <a:ext cx="12326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input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B967B8D-2577-0841-9E22-07F019F120A5}"/>
              </a:ext>
            </a:extLst>
          </p:cNvPr>
          <p:cNvSpPr txBox="1"/>
          <p:nvPr/>
        </p:nvSpPr>
        <p:spPr>
          <a:xfrm>
            <a:off x="7337694" y="4444470"/>
            <a:ext cx="12326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output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126425A-0039-D84B-967B-9EC209412BDB}"/>
              </a:ext>
            </a:extLst>
          </p:cNvPr>
          <p:cNvSpPr txBox="1"/>
          <p:nvPr/>
        </p:nvSpPr>
        <p:spPr>
          <a:xfrm>
            <a:off x="3302598" y="5109882"/>
            <a:ext cx="52173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Generic assembly tools cannot produce all haplotypes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385821-4DC4-7B4C-8AB4-F7E64D925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FDA5E-6C12-4BB4-9E17-838C360467A1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5443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9" grpId="0" animBg="1"/>
      <p:bldP spid="50" grpId="0" animBg="1"/>
      <p:bldP spid="2" grpId="0"/>
      <p:bldP spid="51" grpId="0"/>
      <p:bldP spid="4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DC5B8D26-8FA7-C8F7-ACCA-E9047CC39B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4028" y="2455407"/>
            <a:ext cx="3121295" cy="284650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CBDF3F5-F758-5D4A-7398-E445262F25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2285" y="3657808"/>
            <a:ext cx="2312968" cy="180139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0104E87-472E-4CB3-0CE0-BC58031CD1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2285" y="1065272"/>
            <a:ext cx="5917604" cy="1312449"/>
          </a:xfrm>
          <a:prstGeom prst="rect">
            <a:avLst/>
          </a:prstGeom>
        </p:spPr>
      </p:pic>
      <p:sp>
        <p:nvSpPr>
          <p:cNvPr id="10" name="右箭头 9">
            <a:extLst>
              <a:ext uri="{FF2B5EF4-FFF2-40B4-BE49-F238E27FC236}">
                <a16:creationId xmlns:a16="http://schemas.microsoft.com/office/drawing/2014/main" id="{C85B3A65-6D88-3ECF-C068-03D5F179F75E}"/>
              </a:ext>
            </a:extLst>
          </p:cNvPr>
          <p:cNvSpPr/>
          <p:nvPr/>
        </p:nvSpPr>
        <p:spPr>
          <a:xfrm>
            <a:off x="2707286" y="1708374"/>
            <a:ext cx="590107" cy="175438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11" name="右箭头 10">
            <a:extLst>
              <a:ext uri="{FF2B5EF4-FFF2-40B4-BE49-F238E27FC236}">
                <a16:creationId xmlns:a16="http://schemas.microsoft.com/office/drawing/2014/main" id="{A41D007C-1204-C914-0A5F-8DC70CC0AA17}"/>
              </a:ext>
            </a:extLst>
          </p:cNvPr>
          <p:cNvSpPr/>
          <p:nvPr/>
        </p:nvSpPr>
        <p:spPr>
          <a:xfrm>
            <a:off x="5128911" y="1744882"/>
            <a:ext cx="717698" cy="175438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4E856DA-0759-D193-D763-61C5F6E13980}"/>
              </a:ext>
            </a:extLst>
          </p:cNvPr>
          <p:cNvSpPr txBox="1"/>
          <p:nvPr/>
        </p:nvSpPr>
        <p:spPr>
          <a:xfrm>
            <a:off x="869641" y="1105903"/>
            <a:ext cx="14991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100" b="1" dirty="0">
                <a:solidFill>
                  <a:srgbClr val="FF0000"/>
                </a:solidFill>
                <a:latin typeface="Helvetica" pitchFamily="2" charset="0"/>
                <a:ea typeface="SimHei" panose="02010609060101010101" pitchFamily="49" charset="-122"/>
              </a:rPr>
              <a:t>Multiple</a:t>
            </a:r>
            <a:r>
              <a:rPr kumimoji="1" lang="en-US" altLang="zh-CN" sz="1100" b="1" dirty="0">
                <a:latin typeface="Helvetica" pitchFamily="2" charset="0"/>
                <a:ea typeface="SimHei" panose="02010609060101010101" pitchFamily="49" charset="-122"/>
              </a:rPr>
              <a:t> haplotypes</a:t>
            </a:r>
            <a:endParaRPr kumimoji="1" lang="zh-CN" altLang="en-US" sz="1100" b="1" dirty="0">
              <a:latin typeface="Helvetica" pitchFamily="2" charset="0"/>
              <a:ea typeface="SimHei" panose="02010609060101010101" pitchFamily="49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EA75F4D7-FFD1-A86C-78F6-2E55DA1BC88E}"/>
              </a:ext>
            </a:extLst>
          </p:cNvPr>
          <p:cNvSpPr txBox="1"/>
          <p:nvPr/>
        </p:nvSpPr>
        <p:spPr>
          <a:xfrm>
            <a:off x="978547" y="2536601"/>
            <a:ext cx="30492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/>
              <a:t>Learning latent features for distinguishing reads from different strains</a:t>
            </a:r>
            <a:endParaRPr kumimoji="1" lang="zh-CN" altLang="en-US" sz="1600" dirty="0"/>
          </a:p>
        </p:txBody>
      </p:sp>
      <p:sp>
        <p:nvSpPr>
          <p:cNvPr id="14" name="右箭头 13">
            <a:extLst>
              <a:ext uri="{FF2B5EF4-FFF2-40B4-BE49-F238E27FC236}">
                <a16:creationId xmlns:a16="http://schemas.microsoft.com/office/drawing/2014/main" id="{3A5DD82F-A04D-D36F-2FC8-37A0C45E1ADF}"/>
              </a:ext>
            </a:extLst>
          </p:cNvPr>
          <p:cNvSpPr/>
          <p:nvPr/>
        </p:nvSpPr>
        <p:spPr>
          <a:xfrm>
            <a:off x="3766988" y="4182911"/>
            <a:ext cx="788918" cy="199361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DA18FD8-D4BB-20F4-2C6B-37BCD2404E3C}"/>
              </a:ext>
            </a:extLst>
          </p:cNvPr>
          <p:cNvSpPr txBox="1"/>
          <p:nvPr/>
        </p:nvSpPr>
        <p:spPr>
          <a:xfrm>
            <a:off x="7442858" y="3890180"/>
            <a:ext cx="13455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b="1" dirty="0">
                <a:solidFill>
                  <a:srgbClr val="FF0000"/>
                </a:solidFill>
              </a:rPr>
              <a:t>Recommender System</a:t>
            </a:r>
            <a:endParaRPr kumimoji="1" lang="zh-CN" altLang="en-US" sz="1400" b="1" dirty="0">
              <a:solidFill>
                <a:srgbClr val="FF0000"/>
              </a:solidFill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0B76F2D-F40C-AC81-63E2-746AC3422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59455-5E98-42F6-9009-2A51DAFFB730}" type="slidenum">
              <a:rPr lang="en-US" smtClean="0"/>
              <a:t>46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044515F-F10F-05B4-456D-A1021DC3DC8F}"/>
              </a:ext>
            </a:extLst>
          </p:cNvPr>
          <p:cNvSpPr txBox="1"/>
          <p:nvPr/>
        </p:nvSpPr>
        <p:spPr>
          <a:xfrm>
            <a:off x="102681" y="404285"/>
            <a:ext cx="73921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rgbClr val="701944"/>
                </a:solidFill>
              </a:rPr>
              <a:t>Viral haplotype reconstruction from TGS sequencing data</a:t>
            </a:r>
            <a:endParaRPr lang="zh-CN" altLang="en-US" sz="2400" b="1" dirty="0">
              <a:solidFill>
                <a:srgbClr val="701944"/>
              </a:solidFill>
            </a:endParaRPr>
          </a:p>
        </p:txBody>
      </p:sp>
      <p:cxnSp>
        <p:nvCxnSpPr>
          <p:cNvPr id="9" name="直线连接符 8">
            <a:extLst>
              <a:ext uri="{FF2B5EF4-FFF2-40B4-BE49-F238E27FC236}">
                <a16:creationId xmlns:a16="http://schemas.microsoft.com/office/drawing/2014/main" id="{4B84AE44-5DB7-F0C3-DA45-CAE26303564F}"/>
              </a:ext>
            </a:extLst>
          </p:cNvPr>
          <p:cNvCxnSpPr>
            <a:cxnSpLocks/>
          </p:cNvCxnSpPr>
          <p:nvPr/>
        </p:nvCxnSpPr>
        <p:spPr>
          <a:xfrm>
            <a:off x="220591" y="865950"/>
            <a:ext cx="7266059" cy="0"/>
          </a:xfrm>
          <a:prstGeom prst="line">
            <a:avLst/>
          </a:prstGeom>
          <a:ln w="28575">
            <a:solidFill>
              <a:srgbClr val="7019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E1512684-8D4F-BF43-9598-D4AAC051F9B8}"/>
              </a:ext>
            </a:extLst>
          </p:cNvPr>
          <p:cNvSpPr txBox="1"/>
          <p:nvPr/>
        </p:nvSpPr>
        <p:spPr>
          <a:xfrm>
            <a:off x="220591" y="5459202"/>
            <a:ext cx="8152319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kern="100" dirty="0" err="1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Dehan</a:t>
            </a:r>
            <a:r>
              <a:rPr lang="en-US" sz="1400" kern="100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 Cai, </a:t>
            </a:r>
            <a:r>
              <a:rPr lang="en-US" sz="1400" kern="100" dirty="0" err="1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Jiayu</a:t>
            </a:r>
            <a:r>
              <a:rPr lang="en-US" sz="1400" kern="100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 Shang, Sun Yanni. </a:t>
            </a:r>
            <a:r>
              <a:rPr lang="en-US" sz="1400" kern="100" dirty="0" err="1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HaploDMF</a:t>
            </a:r>
            <a:r>
              <a:rPr lang="en-US" sz="1400" kern="100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: viral Haplotype reconstruction from long reads via Deep Matrix Factorization. </a:t>
            </a:r>
            <a:r>
              <a:rPr lang="en-US" sz="1400" i="1" kern="100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Bioinformatics</a:t>
            </a:r>
            <a:r>
              <a:rPr lang="en-US" sz="1400" kern="100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. 2022; 29:btac708.</a:t>
            </a:r>
          </a:p>
          <a:p>
            <a:r>
              <a:rPr lang="en-US" sz="1400" kern="100" dirty="0" err="1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Dehan</a:t>
            </a:r>
            <a:r>
              <a:rPr lang="en-US" sz="1400" kern="1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 Cai &amp; Yanni Sun. Reconstructing viral haplotypes using long reads. </a:t>
            </a:r>
            <a:r>
              <a:rPr lang="en-US" sz="1400" i="1" kern="1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Bioinformatics</a:t>
            </a:r>
            <a:r>
              <a:rPr lang="en-US" sz="1400" kern="1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. 2022; btac089.</a:t>
            </a:r>
          </a:p>
          <a:p>
            <a:endParaRPr lang="en-US" sz="1400" kern="100" dirty="0">
              <a:effectLst/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47731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6510B-FE22-9247-8D39-8CE92A2BA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813" y="437836"/>
            <a:ext cx="7886700" cy="610739"/>
          </a:xfrm>
        </p:spPr>
        <p:txBody>
          <a:bodyPr>
            <a:noAutofit/>
          </a:bodyPr>
          <a:lstStyle/>
          <a:p>
            <a:r>
              <a:rPr lang="en-US" sz="2800" b="1" dirty="0">
                <a:solidFill>
                  <a:srgbClr val="701944"/>
                </a:solidFill>
                <a:latin typeface="+mn-lt"/>
              </a:rPr>
              <a:t>BIG genomic data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BABE79C-8896-CB45-A9E9-FF264386AA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28516" y="1284609"/>
            <a:ext cx="5173863" cy="388039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077428D-64A4-544F-80C2-30DBBDCA78AF}"/>
              </a:ext>
            </a:extLst>
          </p:cNvPr>
          <p:cNvSpPr txBox="1"/>
          <p:nvPr/>
        </p:nvSpPr>
        <p:spPr>
          <a:xfrm>
            <a:off x="1257758" y="5255427"/>
            <a:ext cx="688657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/>
              <a:t>Low cost </a:t>
            </a:r>
            <a:r>
              <a:rPr lang="en-US" sz="1500" dirty="0">
                <a:sym typeface="Wingdings"/>
              </a:rPr>
              <a:t> fast accumulation of sequencing data</a:t>
            </a:r>
          </a:p>
          <a:p>
            <a:r>
              <a:rPr lang="en-US" sz="1500" b="1" dirty="0">
                <a:solidFill>
                  <a:srgbClr val="FF0000"/>
                </a:solidFill>
                <a:sym typeface="Wingdings"/>
              </a:rPr>
              <a:t>Sequence Read Archive at NIH</a:t>
            </a:r>
            <a:r>
              <a:rPr lang="en-US" sz="1500" dirty="0">
                <a:sym typeface="Wingdings"/>
              </a:rPr>
              <a:t>: 11,141,607,428,443,304 bases (~11,141 </a:t>
            </a:r>
            <a:r>
              <a:rPr lang="en-US" sz="1500" dirty="0" err="1">
                <a:sym typeface="Wingdings"/>
              </a:rPr>
              <a:t>terabases</a:t>
            </a:r>
            <a:r>
              <a:rPr lang="en-US" sz="1500" dirty="0">
                <a:sym typeface="Wingdings"/>
              </a:rPr>
              <a:t>)</a:t>
            </a:r>
            <a:endParaRPr lang="en-US" sz="1500" dirty="0"/>
          </a:p>
        </p:txBody>
      </p:sp>
      <p:cxnSp>
        <p:nvCxnSpPr>
          <p:cNvPr id="3" name="直接连接符 113">
            <a:extLst>
              <a:ext uri="{FF2B5EF4-FFF2-40B4-BE49-F238E27FC236}">
                <a16:creationId xmlns:a16="http://schemas.microsoft.com/office/drawing/2014/main" id="{898A083F-7644-D19E-86B6-DD3E609A3F7C}"/>
              </a:ext>
            </a:extLst>
          </p:cNvPr>
          <p:cNvCxnSpPr/>
          <p:nvPr/>
        </p:nvCxnSpPr>
        <p:spPr>
          <a:xfrm>
            <a:off x="459754" y="934173"/>
            <a:ext cx="6892465" cy="17921"/>
          </a:xfrm>
          <a:prstGeom prst="line">
            <a:avLst/>
          </a:prstGeom>
          <a:ln w="19050">
            <a:solidFill>
              <a:srgbClr val="7019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4CBA8BD-0C68-4322-DDDB-6B32FC5E1C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FDA5E-6C12-4BB4-9E17-838C360467A1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59571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">
            <a:extLst>
              <a:ext uri="{FF2B5EF4-FFF2-40B4-BE49-F238E27FC236}">
                <a16:creationId xmlns:a16="http://schemas.microsoft.com/office/drawing/2014/main" id="{AC2573AC-9F48-3B29-0504-EC0AD65776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695" y="102737"/>
            <a:ext cx="8879305" cy="1143000"/>
          </a:xfrm>
        </p:spPr>
        <p:txBody>
          <a:bodyPr>
            <a:normAutofit/>
          </a:bodyPr>
          <a:lstStyle/>
          <a:p>
            <a:r>
              <a:rPr lang="en-US" altLang="zh-CN" sz="2800" b="1" dirty="0">
                <a:solidFill>
                  <a:srgbClr val="701944"/>
                </a:solidFill>
                <a:latin typeface="+mn-lt"/>
              </a:rPr>
              <a:t>Fast accumulation of sequenced genomes</a:t>
            </a:r>
            <a:endParaRPr lang="zh-CN" altLang="en-US" sz="2800" b="1" dirty="0">
              <a:solidFill>
                <a:srgbClr val="701944"/>
              </a:solidFill>
              <a:latin typeface="+mn-lt"/>
            </a:endParaRPr>
          </a:p>
        </p:txBody>
      </p:sp>
      <p:pic>
        <p:nvPicPr>
          <p:cNvPr id="13" name="Picture 2" descr="genome size table">
            <a:extLst>
              <a:ext uri="{FF2B5EF4-FFF2-40B4-BE49-F238E27FC236}">
                <a16:creationId xmlns:a16="http://schemas.microsoft.com/office/drawing/2014/main" id="{7CA5078E-E315-D312-1230-8A5D80B7439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795" y="1583303"/>
            <a:ext cx="8191500" cy="2733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">
            <a:extLst>
              <a:ext uri="{FF2B5EF4-FFF2-40B4-BE49-F238E27FC236}">
                <a16:creationId xmlns:a16="http://schemas.microsoft.com/office/drawing/2014/main" id="{98FAD39B-FA0A-FFFD-2D08-0CE75762B8B5}"/>
              </a:ext>
            </a:extLst>
          </p:cNvPr>
          <p:cNvSpPr txBox="1"/>
          <p:nvPr/>
        </p:nvSpPr>
        <p:spPr>
          <a:xfrm>
            <a:off x="635079" y="5734664"/>
            <a:ext cx="48615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sz="1400" dirty="0"/>
              <a:t>Pictures downloaded from Wiki</a:t>
            </a:r>
          </a:p>
        </p:txBody>
      </p:sp>
      <p:pic>
        <p:nvPicPr>
          <p:cNvPr id="26" name="Picture 5" descr="A picture containing plant&#10;&#10;Description automatically generated">
            <a:extLst>
              <a:ext uri="{FF2B5EF4-FFF2-40B4-BE49-F238E27FC236}">
                <a16:creationId xmlns:a16="http://schemas.microsoft.com/office/drawing/2014/main" id="{EDE77C8B-6FD0-C023-76B3-EAEA9FB9EF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208" y="4332580"/>
            <a:ext cx="1437934" cy="1424558"/>
          </a:xfrm>
          <a:prstGeom prst="rect">
            <a:avLst/>
          </a:prstGeom>
        </p:spPr>
      </p:pic>
      <p:sp>
        <p:nvSpPr>
          <p:cNvPr id="27" name="TextBox 6">
            <a:extLst>
              <a:ext uri="{FF2B5EF4-FFF2-40B4-BE49-F238E27FC236}">
                <a16:creationId xmlns:a16="http://schemas.microsoft.com/office/drawing/2014/main" id="{2DD3156C-6480-420A-E1BD-6ACB9AB39410}"/>
              </a:ext>
            </a:extLst>
          </p:cNvPr>
          <p:cNvSpPr txBox="1"/>
          <p:nvPr/>
        </p:nvSpPr>
        <p:spPr>
          <a:xfrm>
            <a:off x="2867327" y="4996988"/>
            <a:ext cx="36179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sz="2000" dirty="0"/>
              <a:t>Length: ~30,000 bp </a:t>
            </a:r>
            <a:endParaRPr kumimoji="1" lang="en-US" sz="2800" dirty="0"/>
          </a:p>
        </p:txBody>
      </p:sp>
      <p:cxnSp>
        <p:nvCxnSpPr>
          <p:cNvPr id="28" name="直接连接符 113">
            <a:extLst>
              <a:ext uri="{FF2B5EF4-FFF2-40B4-BE49-F238E27FC236}">
                <a16:creationId xmlns:a16="http://schemas.microsoft.com/office/drawing/2014/main" id="{A41D03F4-C4F1-44A1-282A-C6DC259DD7A0}"/>
              </a:ext>
            </a:extLst>
          </p:cNvPr>
          <p:cNvCxnSpPr/>
          <p:nvPr/>
        </p:nvCxnSpPr>
        <p:spPr>
          <a:xfrm>
            <a:off x="363500" y="891261"/>
            <a:ext cx="6892465" cy="17921"/>
          </a:xfrm>
          <a:prstGeom prst="line">
            <a:avLst/>
          </a:prstGeom>
          <a:ln w="19050">
            <a:solidFill>
              <a:srgbClr val="7019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灯片编号占位符 28">
            <a:extLst>
              <a:ext uri="{FF2B5EF4-FFF2-40B4-BE49-F238E27FC236}">
                <a16:creationId xmlns:a16="http://schemas.microsoft.com/office/drawing/2014/main" id="{56799214-48EB-78C6-44AC-C221F22D31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FDA5E-6C12-4BB4-9E17-838C360467A1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89537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AEFD76-47DF-B249-A11C-60C89DF95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8840" y="299606"/>
            <a:ext cx="7886700" cy="1325563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rgbClr val="701944"/>
                </a:solidFill>
                <a:latin typeface="+mn-lt"/>
              </a:rPr>
              <a:t>Analyze microbial communities using next-generation sequencing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C99B61-E81D-5E4F-8D9A-88CC1491CE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0303" y="3386798"/>
            <a:ext cx="1341887" cy="952500"/>
          </a:xfrm>
          <a:prstGeom prst="rect">
            <a:avLst/>
          </a:prstGeom>
        </p:spPr>
      </p:pic>
      <p:pic>
        <p:nvPicPr>
          <p:cNvPr id="6" name="Picture 9">
            <a:extLst>
              <a:ext uri="{FF2B5EF4-FFF2-40B4-BE49-F238E27FC236}">
                <a16:creationId xmlns:a16="http://schemas.microsoft.com/office/drawing/2014/main" id="{800530C3-071B-5044-BE6F-EC1AB2E5E8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3663" y="4464278"/>
            <a:ext cx="1629066" cy="1159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C9D4AD7-DF21-E544-9DB6-933BA36000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3357" y="3303349"/>
            <a:ext cx="2063874" cy="11609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5E8A718-76E2-804A-89A2-6C4EACD09F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5470" y="4464278"/>
            <a:ext cx="1543258" cy="1159512"/>
          </a:xfrm>
          <a:prstGeom prst="rect">
            <a:avLst/>
          </a:prstGeom>
        </p:spPr>
      </p:pic>
      <p:pic>
        <p:nvPicPr>
          <p:cNvPr id="9" name="Picture 2" descr="Image result for microbial communities">
            <a:extLst>
              <a:ext uri="{FF2B5EF4-FFF2-40B4-BE49-F238E27FC236}">
                <a16:creationId xmlns:a16="http://schemas.microsoft.com/office/drawing/2014/main" id="{B2D814C7-019E-5245-B75E-54F8A8ECCE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9604" y="3386797"/>
            <a:ext cx="675746" cy="79512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Image result">
            <a:extLst>
              <a:ext uri="{FF2B5EF4-FFF2-40B4-BE49-F238E27FC236}">
                <a16:creationId xmlns:a16="http://schemas.microsoft.com/office/drawing/2014/main" id="{5096D097-15A8-5B4C-913C-C8F0BF9F62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3364360"/>
            <a:ext cx="1123950" cy="103403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77516396-D68C-8245-A9DF-607F5F0ED4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3260" y="1356001"/>
            <a:ext cx="7886700" cy="2470797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Microbial communities: groups of microbes (such as bacteria, viruses ) that share a common living space</a:t>
            </a:r>
          </a:p>
        </p:txBody>
      </p:sp>
      <p:cxnSp>
        <p:nvCxnSpPr>
          <p:cNvPr id="3" name="直接连接符 113">
            <a:extLst>
              <a:ext uri="{FF2B5EF4-FFF2-40B4-BE49-F238E27FC236}">
                <a16:creationId xmlns:a16="http://schemas.microsoft.com/office/drawing/2014/main" id="{8589FA5F-5D0A-A9BC-E0EC-1E5582F9F58A}"/>
              </a:ext>
            </a:extLst>
          </p:cNvPr>
          <p:cNvCxnSpPr/>
          <p:nvPr/>
        </p:nvCxnSpPr>
        <p:spPr>
          <a:xfrm>
            <a:off x="459754" y="1356000"/>
            <a:ext cx="6892465" cy="17921"/>
          </a:xfrm>
          <a:prstGeom prst="line">
            <a:avLst/>
          </a:prstGeom>
          <a:ln w="19050">
            <a:solidFill>
              <a:srgbClr val="7019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1CD6EE7-5B0B-14C8-63F8-DBAF446EA1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FDA5E-6C12-4BB4-9E17-838C360467A1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05097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528CA5C7-7093-3B44-86B0-F5FA46B2BA1B}"/>
              </a:ext>
            </a:extLst>
          </p:cNvPr>
          <p:cNvSpPr/>
          <p:nvPr/>
        </p:nvSpPr>
        <p:spPr>
          <a:xfrm>
            <a:off x="1170931" y="4304802"/>
            <a:ext cx="6802138" cy="2133267"/>
          </a:xfrm>
          <a:prstGeom prst="roundRect">
            <a:avLst/>
          </a:prstGeom>
          <a:solidFill>
            <a:schemeClr val="accent1">
              <a:alpha val="22082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7882" y="417207"/>
            <a:ext cx="8672626" cy="365126"/>
          </a:xfrm>
        </p:spPr>
        <p:txBody>
          <a:bodyPr>
            <a:noAutofit/>
          </a:bodyPr>
          <a:lstStyle/>
          <a:p>
            <a:r>
              <a:rPr lang="en-US" sz="2800" b="1" dirty="0">
                <a:solidFill>
                  <a:srgbClr val="701944"/>
                </a:solidFill>
                <a:latin typeface="+mn-lt"/>
              </a:rPr>
              <a:t>Powerful method to study microbiome: metagenomic sequencing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-3262" r="70817" b="-2490"/>
          <a:stretch/>
        </p:blipFill>
        <p:spPr>
          <a:xfrm>
            <a:off x="1420663" y="954872"/>
            <a:ext cx="1529614" cy="2159714"/>
          </a:xfrm>
        </p:spPr>
      </p:pic>
      <p:sp>
        <p:nvSpPr>
          <p:cNvPr id="8" name="TextBox 7"/>
          <p:cNvSpPr txBox="1"/>
          <p:nvPr/>
        </p:nvSpPr>
        <p:spPr>
          <a:xfrm>
            <a:off x="3066581" y="3679657"/>
            <a:ext cx="116305" cy="2347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35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FC063-5EA9-49AF-AFAF-D68C9E82B23B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482B236-9B09-574F-9D7B-B1296E83213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5369"/>
          <a:stretch/>
        </p:blipFill>
        <p:spPr>
          <a:xfrm>
            <a:off x="7232363" y="1490145"/>
            <a:ext cx="992414" cy="81933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FEDEE2B-52B7-0D4C-8955-F6B471807B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0662" y="3075042"/>
            <a:ext cx="1326553" cy="745523"/>
          </a:xfrm>
          <a:prstGeom prst="rect">
            <a:avLst/>
          </a:prstGeom>
        </p:spPr>
      </p:pic>
      <p:sp>
        <p:nvSpPr>
          <p:cNvPr id="14" name="Down Arrow 13">
            <a:extLst>
              <a:ext uri="{FF2B5EF4-FFF2-40B4-BE49-F238E27FC236}">
                <a16:creationId xmlns:a16="http://schemas.microsoft.com/office/drawing/2014/main" id="{9A30909C-B94C-1A4A-BC3A-466B6DBBD67E}"/>
              </a:ext>
            </a:extLst>
          </p:cNvPr>
          <p:cNvSpPr/>
          <p:nvPr/>
        </p:nvSpPr>
        <p:spPr>
          <a:xfrm rot="16200000">
            <a:off x="3153853" y="1615154"/>
            <a:ext cx="254432" cy="426522"/>
          </a:xfrm>
          <a:prstGeom prst="downArrow">
            <a:avLst/>
          </a:prstGeom>
          <a:gradFill>
            <a:gsLst>
              <a:gs pos="0">
                <a:schemeClr val="accent4">
                  <a:lumMod val="75000"/>
                </a:schemeClr>
              </a:gs>
              <a:gs pos="100000">
                <a:srgbClr val="00B050"/>
              </a:gs>
            </a:gsLst>
          </a:gradFill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5" name="Down Arrow 14">
            <a:extLst>
              <a:ext uri="{FF2B5EF4-FFF2-40B4-BE49-F238E27FC236}">
                <a16:creationId xmlns:a16="http://schemas.microsoft.com/office/drawing/2014/main" id="{C968968D-793C-144E-8CCC-3818F677E870}"/>
              </a:ext>
            </a:extLst>
          </p:cNvPr>
          <p:cNvSpPr/>
          <p:nvPr/>
        </p:nvSpPr>
        <p:spPr>
          <a:xfrm rot="16200000">
            <a:off x="5696759" y="1604161"/>
            <a:ext cx="254432" cy="426522"/>
          </a:xfrm>
          <a:prstGeom prst="downArrow">
            <a:avLst/>
          </a:prstGeom>
          <a:gradFill>
            <a:gsLst>
              <a:gs pos="0">
                <a:schemeClr val="accent4">
                  <a:lumMod val="75000"/>
                </a:schemeClr>
              </a:gs>
              <a:gs pos="100000">
                <a:srgbClr val="00B050"/>
              </a:gs>
            </a:gsLst>
          </a:gradFill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A227F66-0B5D-4146-B6D0-0AF990C8C9B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5369"/>
          <a:stretch/>
        </p:blipFill>
        <p:spPr>
          <a:xfrm>
            <a:off x="6263297" y="1465296"/>
            <a:ext cx="992414" cy="819332"/>
          </a:xfrm>
          <a:prstGeom prst="rect">
            <a:avLst/>
          </a:prstGeom>
        </p:spPr>
      </p:pic>
      <p:sp>
        <p:nvSpPr>
          <p:cNvPr id="17" name="Down Arrow 16">
            <a:extLst>
              <a:ext uri="{FF2B5EF4-FFF2-40B4-BE49-F238E27FC236}">
                <a16:creationId xmlns:a16="http://schemas.microsoft.com/office/drawing/2014/main" id="{64F62A0B-23A1-084C-BB99-72060E2554FD}"/>
              </a:ext>
            </a:extLst>
          </p:cNvPr>
          <p:cNvSpPr/>
          <p:nvPr/>
        </p:nvSpPr>
        <p:spPr>
          <a:xfrm>
            <a:off x="7128494" y="2595428"/>
            <a:ext cx="355149" cy="544811"/>
          </a:xfrm>
          <a:prstGeom prst="downArrow">
            <a:avLst/>
          </a:prstGeom>
          <a:gradFill>
            <a:gsLst>
              <a:gs pos="0">
                <a:schemeClr val="accent4">
                  <a:lumMod val="75000"/>
                </a:schemeClr>
              </a:gs>
              <a:gs pos="100000">
                <a:srgbClr val="00B050"/>
              </a:gs>
            </a:gsLst>
          </a:gradFill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" name="Down Arrow 17">
            <a:extLst>
              <a:ext uri="{FF2B5EF4-FFF2-40B4-BE49-F238E27FC236}">
                <a16:creationId xmlns:a16="http://schemas.microsoft.com/office/drawing/2014/main" id="{362B924F-6F89-E24B-8A52-296E986DF76C}"/>
              </a:ext>
            </a:extLst>
          </p:cNvPr>
          <p:cNvSpPr/>
          <p:nvPr/>
        </p:nvSpPr>
        <p:spPr>
          <a:xfrm rot="5400000">
            <a:off x="5764962" y="3323068"/>
            <a:ext cx="254432" cy="426522"/>
          </a:xfrm>
          <a:prstGeom prst="downArrow">
            <a:avLst/>
          </a:prstGeom>
          <a:gradFill>
            <a:gsLst>
              <a:gs pos="0">
                <a:schemeClr val="accent4">
                  <a:lumMod val="75000"/>
                </a:schemeClr>
              </a:gs>
              <a:gs pos="100000">
                <a:srgbClr val="00B050"/>
              </a:gs>
            </a:gsLst>
          </a:gradFill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65FAF4B-7C62-D943-8618-5949808CCE3D}"/>
              </a:ext>
            </a:extLst>
          </p:cNvPr>
          <p:cNvSpPr txBox="1"/>
          <p:nvPr/>
        </p:nvSpPr>
        <p:spPr>
          <a:xfrm>
            <a:off x="4084949" y="3007887"/>
            <a:ext cx="21336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Sample </a:t>
            </a:r>
            <a:r>
              <a:rPr lang="en-US" sz="1350" b="1" dirty="0"/>
              <a:t>output</a:t>
            </a:r>
            <a:r>
              <a:rPr lang="en-US" sz="1350" dirty="0"/>
              <a:t>:</a:t>
            </a:r>
          </a:p>
          <a:p>
            <a:r>
              <a:rPr lang="en-US" sz="1350" dirty="0"/>
              <a:t>Bacterium 1: 50%</a:t>
            </a:r>
          </a:p>
          <a:p>
            <a:r>
              <a:rPr lang="en-US" sz="1350" dirty="0"/>
              <a:t>Bacterium 2: 45%</a:t>
            </a:r>
          </a:p>
          <a:p>
            <a:r>
              <a:rPr lang="en-US" sz="1350" dirty="0"/>
              <a:t>Virus 1: 4%</a:t>
            </a:r>
          </a:p>
          <a:p>
            <a:r>
              <a:rPr lang="en-US" sz="1350" dirty="0"/>
              <a:t>Virus 2: 0.5%</a:t>
            </a:r>
          </a:p>
          <a:p>
            <a:r>
              <a:rPr lang="en-US" sz="1350" dirty="0"/>
              <a:t>…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6BDEB4E-ECEF-1D48-8C06-47B497C753D7}"/>
              </a:ext>
            </a:extLst>
          </p:cNvPr>
          <p:cNvSpPr txBox="1"/>
          <p:nvPr/>
        </p:nvSpPr>
        <p:spPr>
          <a:xfrm>
            <a:off x="6535372" y="3241973"/>
            <a:ext cx="1838740" cy="784830"/>
          </a:xfrm>
          <a:prstGeom prst="rect">
            <a:avLst/>
          </a:prstGeom>
          <a:solidFill>
            <a:schemeClr val="accent1">
              <a:alpha val="38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500" dirty="0"/>
              <a:t>Bioinformatics algorithms, machine learning models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63D5211D-68C7-A34A-8795-23732FD464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07569" y="1315637"/>
            <a:ext cx="1945824" cy="1010332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9928BB99-D064-4143-9D13-A8E778C8935B}"/>
              </a:ext>
            </a:extLst>
          </p:cNvPr>
          <p:cNvSpPr txBox="1"/>
          <p:nvPr/>
        </p:nvSpPr>
        <p:spPr>
          <a:xfrm>
            <a:off x="3303083" y="2460575"/>
            <a:ext cx="295080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Sequencing machines (credit: </a:t>
            </a:r>
            <a:r>
              <a:rPr lang="en-US" sz="1350" dirty="0" err="1"/>
              <a:t>illumina.com</a:t>
            </a:r>
            <a:r>
              <a:rPr lang="en-US" sz="1350" dirty="0"/>
              <a:t>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D1A08CE-EDC4-694A-B74C-C5397CD19B18}"/>
              </a:ext>
            </a:extLst>
          </p:cNvPr>
          <p:cNvSpPr txBox="1"/>
          <p:nvPr/>
        </p:nvSpPr>
        <p:spPr>
          <a:xfrm>
            <a:off x="6337321" y="1137275"/>
            <a:ext cx="203679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/>
              <a:t>Algorithm/model input</a:t>
            </a:r>
            <a:r>
              <a:rPr lang="en-US" sz="1350" dirty="0"/>
              <a:t>:</a:t>
            </a:r>
          </a:p>
        </p:txBody>
      </p:sp>
      <p:cxnSp>
        <p:nvCxnSpPr>
          <p:cNvPr id="5" name="直接连接符 113">
            <a:extLst>
              <a:ext uri="{FF2B5EF4-FFF2-40B4-BE49-F238E27FC236}">
                <a16:creationId xmlns:a16="http://schemas.microsoft.com/office/drawing/2014/main" id="{E4ACFF6E-F854-86C2-A766-AC409BFD852D}"/>
              </a:ext>
            </a:extLst>
          </p:cNvPr>
          <p:cNvCxnSpPr/>
          <p:nvPr/>
        </p:nvCxnSpPr>
        <p:spPr>
          <a:xfrm>
            <a:off x="396981" y="1019219"/>
            <a:ext cx="6892465" cy="17921"/>
          </a:xfrm>
          <a:prstGeom prst="line">
            <a:avLst/>
          </a:prstGeom>
          <a:ln w="19050">
            <a:solidFill>
              <a:srgbClr val="7019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A1AB55B2-E161-5445-8715-F765E074495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629" y="4419359"/>
            <a:ext cx="2495787" cy="162135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A269E38-F3F9-814F-B927-5F7E7E0D373B}"/>
              </a:ext>
            </a:extLst>
          </p:cNvPr>
          <p:cNvSpPr txBox="1"/>
          <p:nvPr/>
        </p:nvSpPr>
        <p:spPr>
          <a:xfrm>
            <a:off x="4498961" y="4497634"/>
            <a:ext cx="35386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Targeted testing methods (RAT, PCR, etc.)</a:t>
            </a:r>
          </a:p>
          <a:p>
            <a:r>
              <a:rPr lang="en-US" dirty="0"/>
              <a:t>	        vs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3A40DDA-D32D-8647-9A52-A20A10A15095}"/>
              </a:ext>
            </a:extLst>
          </p:cNvPr>
          <p:cNvSpPr txBox="1"/>
          <p:nvPr/>
        </p:nvSpPr>
        <p:spPr>
          <a:xfrm>
            <a:off x="1486630" y="6032644"/>
            <a:ext cx="25983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Picture credit: </a:t>
            </a:r>
            <a:r>
              <a:rPr lang="en-US" sz="1400" dirty="0" err="1"/>
              <a:t>CommunityLab</a:t>
            </a:r>
            <a:endParaRPr lang="en-US" sz="14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921F573-14BF-764A-8867-454FDE2EEAF0}"/>
              </a:ext>
            </a:extLst>
          </p:cNvPr>
          <p:cNvSpPr txBox="1"/>
          <p:nvPr/>
        </p:nvSpPr>
        <p:spPr>
          <a:xfrm>
            <a:off x="4539550" y="5414661"/>
            <a:ext cx="35386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Metagenomic sequencing: broad spectrum</a:t>
            </a:r>
          </a:p>
        </p:txBody>
      </p:sp>
      <p:sp>
        <p:nvSpPr>
          <p:cNvPr id="26" name="Down Arrow 25">
            <a:extLst>
              <a:ext uri="{FF2B5EF4-FFF2-40B4-BE49-F238E27FC236}">
                <a16:creationId xmlns:a16="http://schemas.microsoft.com/office/drawing/2014/main" id="{925EDFA7-C21F-9442-8464-0918834E8011}"/>
              </a:ext>
            </a:extLst>
          </p:cNvPr>
          <p:cNvSpPr/>
          <p:nvPr/>
        </p:nvSpPr>
        <p:spPr>
          <a:xfrm rot="16200000">
            <a:off x="4126340" y="4646975"/>
            <a:ext cx="254432" cy="310762"/>
          </a:xfrm>
          <a:prstGeom prst="downArrow">
            <a:avLst/>
          </a:prstGeom>
          <a:gradFill>
            <a:gsLst>
              <a:gs pos="0">
                <a:schemeClr val="accent4">
                  <a:lumMod val="75000"/>
                </a:schemeClr>
              </a:gs>
              <a:gs pos="100000">
                <a:srgbClr val="00B050"/>
              </a:gs>
            </a:gsLst>
          </a:gradFill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15665674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662221" y="619193"/>
            <a:ext cx="76245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701944"/>
                </a:solidFill>
              </a:rPr>
              <a:t>Dark matter in microbial communities: prokaryotic viruses</a:t>
            </a:r>
            <a:endParaRPr lang="zh-CN" altLang="en-US" sz="2400" b="1" dirty="0">
              <a:solidFill>
                <a:srgbClr val="701944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354364" y="1289492"/>
            <a:ext cx="652954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/>
              <a:t>The most common and diverse entities</a:t>
            </a:r>
            <a:endParaRPr lang="zh-CN" altLang="en-US" sz="2000" dirty="0"/>
          </a:p>
        </p:txBody>
      </p:sp>
      <p:cxnSp>
        <p:nvCxnSpPr>
          <p:cNvPr id="5" name="直接连接符 4"/>
          <p:cNvCxnSpPr/>
          <p:nvPr/>
        </p:nvCxnSpPr>
        <p:spPr>
          <a:xfrm>
            <a:off x="653823" y="1202490"/>
            <a:ext cx="6892465" cy="17921"/>
          </a:xfrm>
          <a:prstGeom prst="line">
            <a:avLst/>
          </a:prstGeom>
          <a:ln w="19050">
            <a:solidFill>
              <a:srgbClr val="7019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/>
          <p:cNvSpPr/>
          <p:nvPr/>
        </p:nvSpPr>
        <p:spPr>
          <a:xfrm>
            <a:off x="7525516" y="6349684"/>
            <a:ext cx="147668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800" dirty="0">
                <a:solidFill>
                  <a:schemeClr val="bg1">
                    <a:lumMod val="50000"/>
                  </a:schemeClr>
                </a:solidFill>
              </a:rPr>
              <a:t>Material source: x</a:t>
            </a:r>
            <a:r>
              <a:rPr lang="zh-CN" altLang="en-US" sz="800" dirty="0">
                <a:solidFill>
                  <a:schemeClr val="bg1">
                    <a:lumMod val="50000"/>
                  </a:schemeClr>
                </a:solidFill>
              </a:rPr>
              <a:t>conomy</a:t>
            </a:r>
            <a:r>
              <a:rPr lang="en-US" altLang="zh-CN" sz="800" dirty="0">
                <a:solidFill>
                  <a:schemeClr val="bg1">
                    <a:lumMod val="50000"/>
                  </a:schemeClr>
                </a:solidFill>
              </a:rPr>
              <a:t>.com</a:t>
            </a:r>
            <a:endParaRPr lang="zh-CN" alt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8" name="灯片编号占位符 2"/>
          <p:cNvSpPr txBox="1">
            <a:spLocks/>
          </p:cNvSpPr>
          <p:nvPr/>
        </p:nvSpPr>
        <p:spPr>
          <a:xfrm>
            <a:off x="7968343" y="644549"/>
            <a:ext cx="31840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dirty="0">
                <a:solidFill>
                  <a:schemeClr val="bg1"/>
                </a:solidFill>
              </a:rPr>
              <a:t>2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  <p:cxnSp>
        <p:nvCxnSpPr>
          <p:cNvPr id="29" name="直接连接符 28"/>
          <p:cNvCxnSpPr/>
          <p:nvPr/>
        </p:nvCxnSpPr>
        <p:spPr>
          <a:xfrm>
            <a:off x="8046546" y="949654"/>
            <a:ext cx="16273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/>
        </p:nvCxnSpPr>
        <p:spPr>
          <a:xfrm>
            <a:off x="8046546" y="991753"/>
            <a:ext cx="16273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五边形 32"/>
          <p:cNvSpPr/>
          <p:nvPr/>
        </p:nvSpPr>
        <p:spPr>
          <a:xfrm>
            <a:off x="796432" y="1417126"/>
            <a:ext cx="381119" cy="181497"/>
          </a:xfrm>
          <a:prstGeom prst="homePlate">
            <a:avLst>
              <a:gd name="adj" fmla="val 47313"/>
            </a:avLst>
          </a:prstGeom>
          <a:solidFill>
            <a:srgbClr val="701944"/>
          </a:solidFill>
          <a:ln>
            <a:solidFill>
              <a:srgbClr val="7019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燕尾形 33"/>
          <p:cNvSpPr/>
          <p:nvPr/>
        </p:nvSpPr>
        <p:spPr>
          <a:xfrm>
            <a:off x="1137445" y="1417125"/>
            <a:ext cx="174768" cy="181498"/>
          </a:xfrm>
          <a:prstGeom prst="chevron">
            <a:avLst/>
          </a:prstGeom>
          <a:solidFill>
            <a:srgbClr val="701944">
              <a:alpha val="60000"/>
            </a:srgbClr>
          </a:solidFill>
          <a:ln>
            <a:solidFill>
              <a:srgbClr val="A975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7" name="弧形 4">
            <a:extLst>
              <a:ext uri="{FF2B5EF4-FFF2-40B4-BE49-F238E27FC236}">
                <a16:creationId xmlns:a16="http://schemas.microsoft.com/office/drawing/2014/main" id="{114A1A45-5BD9-3B41-9B5E-49BF312B5F9D}"/>
              </a:ext>
            </a:extLst>
          </p:cNvPr>
          <p:cNvSpPr/>
          <p:nvPr/>
        </p:nvSpPr>
        <p:spPr>
          <a:xfrm rot="18703523">
            <a:off x="4276038" y="5242402"/>
            <a:ext cx="665353" cy="444607"/>
          </a:xfrm>
          <a:prstGeom prst="arc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弧形 5">
            <a:extLst>
              <a:ext uri="{FF2B5EF4-FFF2-40B4-BE49-F238E27FC236}">
                <a16:creationId xmlns:a16="http://schemas.microsoft.com/office/drawing/2014/main" id="{2085F9C4-BADD-6246-8B70-F20F59516D64}"/>
              </a:ext>
            </a:extLst>
          </p:cNvPr>
          <p:cNvSpPr/>
          <p:nvPr/>
        </p:nvSpPr>
        <p:spPr>
          <a:xfrm rot="7746391">
            <a:off x="2139939" y="4982678"/>
            <a:ext cx="465017" cy="731491"/>
          </a:xfrm>
          <a:prstGeom prst="arc">
            <a:avLst/>
          </a:prstGeom>
          <a:ln w="381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7" name="图片 7">
            <a:extLst>
              <a:ext uri="{FF2B5EF4-FFF2-40B4-BE49-F238E27FC236}">
                <a16:creationId xmlns:a16="http://schemas.microsoft.com/office/drawing/2014/main" id="{646862D0-71BF-E140-8A57-E0B57B5362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65440">
            <a:off x="7120994" y="4879910"/>
            <a:ext cx="983471" cy="894064"/>
          </a:xfrm>
          <a:prstGeom prst="rect">
            <a:avLst/>
          </a:prstGeom>
        </p:spPr>
      </p:pic>
      <p:pic>
        <p:nvPicPr>
          <p:cNvPr id="38" name="图片 9">
            <a:extLst>
              <a:ext uri="{FF2B5EF4-FFF2-40B4-BE49-F238E27FC236}">
                <a16:creationId xmlns:a16="http://schemas.microsoft.com/office/drawing/2014/main" id="{EF2930FE-0AAF-6041-9636-B65C56CBCE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34776">
            <a:off x="3075901" y="5003593"/>
            <a:ext cx="1026509" cy="646701"/>
          </a:xfrm>
          <a:prstGeom prst="rect">
            <a:avLst/>
          </a:prstGeom>
        </p:spPr>
      </p:pic>
      <p:pic>
        <p:nvPicPr>
          <p:cNvPr id="39" name="图片 10">
            <a:extLst>
              <a:ext uri="{FF2B5EF4-FFF2-40B4-BE49-F238E27FC236}">
                <a16:creationId xmlns:a16="http://schemas.microsoft.com/office/drawing/2014/main" id="{EC501F25-B50F-474A-AF27-97EA942F4D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49483">
            <a:off x="1170641" y="4830028"/>
            <a:ext cx="910528" cy="715738"/>
          </a:xfrm>
          <a:prstGeom prst="rect">
            <a:avLst/>
          </a:prstGeom>
        </p:spPr>
      </p:pic>
      <p:sp>
        <p:nvSpPr>
          <p:cNvPr id="61" name="矩形 45">
            <a:extLst>
              <a:ext uri="{FF2B5EF4-FFF2-40B4-BE49-F238E27FC236}">
                <a16:creationId xmlns:a16="http://schemas.microsoft.com/office/drawing/2014/main" id="{3099C27D-120F-FB49-A7CB-31E05EF9D0B6}"/>
              </a:ext>
            </a:extLst>
          </p:cNvPr>
          <p:cNvSpPr/>
          <p:nvPr/>
        </p:nvSpPr>
        <p:spPr>
          <a:xfrm>
            <a:off x="1231602" y="4140381"/>
            <a:ext cx="249825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/>
              <a:t>Life Cycle (lytic Cycle)</a:t>
            </a:r>
            <a:endParaRPr lang="zh-CN" altLang="en-US" sz="2000" dirty="0"/>
          </a:p>
        </p:txBody>
      </p:sp>
      <p:sp>
        <p:nvSpPr>
          <p:cNvPr id="67" name="弧形 40">
            <a:extLst>
              <a:ext uri="{FF2B5EF4-FFF2-40B4-BE49-F238E27FC236}">
                <a16:creationId xmlns:a16="http://schemas.microsoft.com/office/drawing/2014/main" id="{E26535FA-54BF-AB4E-BE75-CCB4CA28EB25}"/>
              </a:ext>
            </a:extLst>
          </p:cNvPr>
          <p:cNvSpPr/>
          <p:nvPr/>
        </p:nvSpPr>
        <p:spPr>
          <a:xfrm rot="7746391">
            <a:off x="6363357" y="4898488"/>
            <a:ext cx="465017" cy="731491"/>
          </a:xfrm>
          <a:prstGeom prst="arc">
            <a:avLst/>
          </a:prstGeom>
          <a:ln w="381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8" name="图片 11">
            <a:extLst>
              <a:ext uri="{FF2B5EF4-FFF2-40B4-BE49-F238E27FC236}">
                <a16:creationId xmlns:a16="http://schemas.microsoft.com/office/drawing/2014/main" id="{85DC214C-55B0-A648-B137-4A1096B6519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30048">
            <a:off x="5076803" y="5094101"/>
            <a:ext cx="1089454" cy="528861"/>
          </a:xfrm>
          <a:prstGeom prst="rect">
            <a:avLst/>
          </a:prstGeom>
        </p:spPr>
      </p:pic>
      <p:sp>
        <p:nvSpPr>
          <p:cNvPr id="69" name="文本框 15">
            <a:extLst>
              <a:ext uri="{FF2B5EF4-FFF2-40B4-BE49-F238E27FC236}">
                <a16:creationId xmlns:a16="http://schemas.microsoft.com/office/drawing/2014/main" id="{5227452A-E8FA-4846-A314-C34421FF6628}"/>
              </a:ext>
            </a:extLst>
          </p:cNvPr>
          <p:cNvSpPr txBox="1"/>
          <p:nvPr/>
        </p:nvSpPr>
        <p:spPr>
          <a:xfrm>
            <a:off x="3219577" y="5749212"/>
            <a:ext cx="8299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Infection</a:t>
            </a:r>
            <a:endParaRPr lang="zh-CN" altLang="en-US" sz="1400" dirty="0"/>
          </a:p>
        </p:txBody>
      </p:sp>
      <p:sp>
        <p:nvSpPr>
          <p:cNvPr id="70" name="文本框 48">
            <a:extLst>
              <a:ext uri="{FF2B5EF4-FFF2-40B4-BE49-F238E27FC236}">
                <a16:creationId xmlns:a16="http://schemas.microsoft.com/office/drawing/2014/main" id="{50A115D9-F975-CC4C-BCF2-D6BA1742EE06}"/>
              </a:ext>
            </a:extLst>
          </p:cNvPr>
          <p:cNvSpPr txBox="1"/>
          <p:nvPr/>
        </p:nvSpPr>
        <p:spPr>
          <a:xfrm>
            <a:off x="5132323" y="5744707"/>
            <a:ext cx="9975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Replication</a:t>
            </a:r>
          </a:p>
        </p:txBody>
      </p:sp>
      <p:sp>
        <p:nvSpPr>
          <p:cNvPr id="71" name="五边形 57">
            <a:extLst>
              <a:ext uri="{FF2B5EF4-FFF2-40B4-BE49-F238E27FC236}">
                <a16:creationId xmlns:a16="http://schemas.microsoft.com/office/drawing/2014/main" id="{126E121F-419E-1149-967E-EB59CFA70088}"/>
              </a:ext>
            </a:extLst>
          </p:cNvPr>
          <p:cNvSpPr/>
          <p:nvPr/>
        </p:nvSpPr>
        <p:spPr>
          <a:xfrm>
            <a:off x="715420" y="4253605"/>
            <a:ext cx="381119" cy="181497"/>
          </a:xfrm>
          <a:prstGeom prst="homePlate">
            <a:avLst>
              <a:gd name="adj" fmla="val 47313"/>
            </a:avLst>
          </a:prstGeom>
          <a:solidFill>
            <a:srgbClr val="701944"/>
          </a:solidFill>
          <a:ln>
            <a:solidFill>
              <a:srgbClr val="7019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燕尾形 58">
            <a:extLst>
              <a:ext uri="{FF2B5EF4-FFF2-40B4-BE49-F238E27FC236}">
                <a16:creationId xmlns:a16="http://schemas.microsoft.com/office/drawing/2014/main" id="{99F042DA-4AE6-AD49-A123-911FD116B513}"/>
              </a:ext>
            </a:extLst>
          </p:cNvPr>
          <p:cNvSpPr/>
          <p:nvPr/>
        </p:nvSpPr>
        <p:spPr>
          <a:xfrm>
            <a:off x="1056433" y="4253604"/>
            <a:ext cx="174768" cy="181498"/>
          </a:xfrm>
          <a:prstGeom prst="chevron">
            <a:avLst/>
          </a:prstGeom>
          <a:solidFill>
            <a:srgbClr val="701944">
              <a:alpha val="60000"/>
            </a:srgbClr>
          </a:solidFill>
          <a:ln>
            <a:solidFill>
              <a:srgbClr val="A975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AF8043C-CB52-FC49-ADD8-FD2AD1CF7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FDA5E-6C12-4BB4-9E17-838C360467A1}" type="slidenum">
              <a:rPr lang="zh-CN" altLang="en-US" smtClean="0"/>
              <a:t>9</a:t>
            </a:fld>
            <a:endParaRPr lang="zh-CN" altLang="en-US"/>
          </a:p>
        </p:txBody>
      </p:sp>
      <p:pic>
        <p:nvPicPr>
          <p:cNvPr id="44" name="Picture 6">
            <a:extLst>
              <a:ext uri="{FF2B5EF4-FFF2-40B4-BE49-F238E27FC236}">
                <a16:creationId xmlns:a16="http://schemas.microsoft.com/office/drawing/2014/main" id="{EC01FE15-BF62-B24A-BDBB-CE35DCC14A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6432" y="2036602"/>
            <a:ext cx="1880909" cy="1786862"/>
          </a:xfrm>
          <a:prstGeom prst="rect">
            <a:avLst/>
          </a:prstGeom>
        </p:spPr>
      </p:pic>
      <p:pic>
        <p:nvPicPr>
          <p:cNvPr id="45" name="Picture 7" descr="A picture containing clock, umbrella&#10;&#10;Description automatically generated">
            <a:extLst>
              <a:ext uri="{FF2B5EF4-FFF2-40B4-BE49-F238E27FC236}">
                <a16:creationId xmlns:a16="http://schemas.microsoft.com/office/drawing/2014/main" id="{E2D7D1E3-ADC1-B649-8797-3885D7FEA00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7733" y="2021168"/>
            <a:ext cx="1880909" cy="1772756"/>
          </a:xfrm>
          <a:prstGeom prst="rect">
            <a:avLst/>
          </a:prstGeom>
        </p:spPr>
      </p:pic>
      <p:pic>
        <p:nvPicPr>
          <p:cNvPr id="46" name="Picture 8">
            <a:extLst>
              <a:ext uri="{FF2B5EF4-FFF2-40B4-BE49-F238E27FC236}">
                <a16:creationId xmlns:a16="http://schemas.microsoft.com/office/drawing/2014/main" id="{1675839E-AAF5-9F42-902A-2DD9308AB11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40760" y="1955667"/>
            <a:ext cx="1684118" cy="1786862"/>
          </a:xfrm>
          <a:prstGeom prst="rect">
            <a:avLst/>
          </a:prstGeom>
        </p:spPr>
      </p:pic>
      <p:pic>
        <p:nvPicPr>
          <p:cNvPr id="47" name="Picture 9">
            <a:extLst>
              <a:ext uri="{FF2B5EF4-FFF2-40B4-BE49-F238E27FC236}">
                <a16:creationId xmlns:a16="http://schemas.microsoft.com/office/drawing/2014/main" id="{97CB85A3-B01F-A049-BC56-0A155F072AC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73603" y="2067037"/>
            <a:ext cx="1985405" cy="1786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1086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7293</TotalTime>
  <Words>2566</Words>
  <Application>Microsoft Macintosh PowerPoint</Application>
  <PresentationFormat>On-screen Show (4:3)</PresentationFormat>
  <Paragraphs>560</Paragraphs>
  <Slides>46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60" baseType="lpstr">
      <vt:lpstr>DengXian</vt:lpstr>
      <vt:lpstr>FranklinGothic-BookItalic</vt:lpstr>
      <vt:lpstr>NimbusRomNo9L-Regu</vt:lpstr>
      <vt:lpstr>SFRM1000</vt:lpstr>
      <vt:lpstr>Arial</vt:lpstr>
      <vt:lpstr>Calibri</vt:lpstr>
      <vt:lpstr>Calibri Light</vt:lpstr>
      <vt:lpstr>Cambria Math</vt:lpstr>
      <vt:lpstr>Helvetica</vt:lpstr>
      <vt:lpstr>Merriweather</vt:lpstr>
      <vt:lpstr>Open Sans</vt:lpstr>
      <vt:lpstr>Times New Roman</vt:lpstr>
      <vt:lpstr>Wingdings</vt:lpstr>
      <vt:lpstr>Office 主题</vt:lpstr>
      <vt:lpstr>PowerPoint Presentation</vt:lpstr>
      <vt:lpstr>Yanni Sun, PhD in Computer Science &amp; Engineering, research area: bioinformatics, sequence analysis, application of deep learning for genomic data analysis</vt:lpstr>
      <vt:lpstr>Genomic data: genomes</vt:lpstr>
      <vt:lpstr>PowerPoint Presentation</vt:lpstr>
      <vt:lpstr>BIG genomic data</vt:lpstr>
      <vt:lpstr>Fast accumulation of sequenced genomes</vt:lpstr>
      <vt:lpstr>Analyze microbial communities using next-generation sequencing data</vt:lpstr>
      <vt:lpstr>Powerful method to study microbiome: metagenomic sequencing</vt:lpstr>
      <vt:lpstr>PowerPoint Presentation</vt:lpstr>
      <vt:lpstr>Phage therapy</vt:lpstr>
      <vt:lpstr>Two research problems</vt:lpstr>
      <vt:lpstr>PowerPoint Presentation</vt:lpstr>
      <vt:lpstr>Existing methods for phage identification</vt:lpstr>
      <vt:lpstr>PowerPoint Presentation</vt:lpstr>
      <vt:lpstr>Natural language vs. language of life</vt:lpstr>
      <vt:lpstr>PowerPoint Presentation</vt:lpstr>
      <vt:lpstr>PowerPoint Presentation</vt:lpstr>
      <vt:lpstr>PowerPoint Presentation</vt:lpstr>
      <vt:lpstr>PowerPoint Presentation</vt:lpstr>
      <vt:lpstr>Transformer for translation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Problem formulation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Motifs and convolution filters in CNN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Host prediction accuracy for whole genomes without alignment results from genus to phylum
</vt:lpstr>
      <vt:lpstr>PowerPoint Presentation</vt:lpstr>
      <vt:lpstr>PowerPoint Presentation</vt:lpstr>
      <vt:lpstr>PowerPoint Presentation</vt:lpstr>
      <vt:lpstr>PowerPoint Presentation</vt:lpstr>
      <vt:lpstr>Acknowledgement</vt:lpstr>
      <vt:lpstr>PowerPoint Presentation</vt:lpstr>
      <vt:lpstr>PowerPoint Presentation</vt:lpstr>
      <vt:lpstr>PowerPoint Presentation</vt:lpstr>
    </vt:vector>
  </TitlesOfParts>
  <Company>HP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商 家煜</dc:creator>
  <cp:lastModifiedBy>Dr. SUN Yanni</cp:lastModifiedBy>
  <cp:revision>261</cp:revision>
  <dcterms:created xsi:type="dcterms:W3CDTF">2020-11-18T07:36:00Z</dcterms:created>
  <dcterms:modified xsi:type="dcterms:W3CDTF">2022-12-21T06:03:35Z</dcterms:modified>
</cp:coreProperties>
</file>